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421" r:id="rId3"/>
    <p:sldId id="451" r:id="rId4"/>
    <p:sldId id="422" r:id="rId5"/>
    <p:sldId id="423" r:id="rId6"/>
    <p:sldId id="424" r:id="rId7"/>
    <p:sldId id="425" r:id="rId8"/>
    <p:sldId id="426" r:id="rId9"/>
    <p:sldId id="427" r:id="rId10"/>
    <p:sldId id="428" r:id="rId11"/>
    <p:sldId id="429" r:id="rId12"/>
    <p:sldId id="430" r:id="rId13"/>
    <p:sldId id="431" r:id="rId14"/>
    <p:sldId id="432" r:id="rId15"/>
    <p:sldId id="433" r:id="rId16"/>
    <p:sldId id="434" r:id="rId17"/>
    <p:sldId id="435" r:id="rId18"/>
    <p:sldId id="436" r:id="rId19"/>
    <p:sldId id="437" r:id="rId20"/>
    <p:sldId id="438" r:id="rId21"/>
    <p:sldId id="439" r:id="rId22"/>
    <p:sldId id="440" r:id="rId23"/>
    <p:sldId id="441" r:id="rId24"/>
    <p:sldId id="442" r:id="rId25"/>
    <p:sldId id="443" r:id="rId26"/>
    <p:sldId id="268" r:id="rId27"/>
    <p:sldId id="288" r:id="rId28"/>
    <p:sldId id="311" r:id="rId29"/>
    <p:sldId id="269" r:id="rId30"/>
    <p:sldId id="312" r:id="rId31"/>
    <p:sldId id="327" r:id="rId32"/>
    <p:sldId id="326" r:id="rId33"/>
    <p:sldId id="318" r:id="rId34"/>
    <p:sldId id="319" r:id="rId35"/>
    <p:sldId id="320" r:id="rId36"/>
    <p:sldId id="321" r:id="rId37"/>
    <p:sldId id="322" r:id="rId38"/>
    <p:sldId id="323" r:id="rId39"/>
    <p:sldId id="324" r:id="rId40"/>
    <p:sldId id="328" r:id="rId41"/>
    <p:sldId id="291" r:id="rId42"/>
    <p:sldId id="292" r:id="rId43"/>
    <p:sldId id="293" r:id="rId44"/>
    <p:sldId id="294" r:id="rId45"/>
    <p:sldId id="295" r:id="rId46"/>
    <p:sldId id="297" r:id="rId47"/>
    <p:sldId id="329" r:id="rId48"/>
    <p:sldId id="332" r:id="rId49"/>
    <p:sldId id="330" r:id="rId50"/>
    <p:sldId id="333" r:id="rId51"/>
    <p:sldId id="343" r:id="rId52"/>
    <p:sldId id="331" r:id="rId53"/>
    <p:sldId id="344" r:id="rId54"/>
    <p:sldId id="348" r:id="rId55"/>
    <p:sldId id="347" r:id="rId56"/>
    <p:sldId id="345" r:id="rId57"/>
    <p:sldId id="346" r:id="rId58"/>
    <p:sldId id="349" r:id="rId59"/>
    <p:sldId id="351" r:id="rId60"/>
    <p:sldId id="352" r:id="rId61"/>
    <p:sldId id="353" r:id="rId62"/>
    <p:sldId id="354" r:id="rId63"/>
    <p:sldId id="358" r:id="rId64"/>
    <p:sldId id="360" r:id="rId65"/>
    <p:sldId id="365" r:id="rId66"/>
    <p:sldId id="364" r:id="rId67"/>
    <p:sldId id="362" r:id="rId68"/>
    <p:sldId id="363" r:id="rId69"/>
    <p:sldId id="366" r:id="rId70"/>
    <p:sldId id="355" r:id="rId71"/>
    <p:sldId id="356" r:id="rId72"/>
    <p:sldId id="357" r:id="rId73"/>
    <p:sldId id="359" r:id="rId74"/>
    <p:sldId id="361" r:id="rId75"/>
    <p:sldId id="259" r:id="rId76"/>
    <p:sldId id="273" r:id="rId77"/>
    <p:sldId id="334" r:id="rId78"/>
    <p:sldId id="274" r:id="rId79"/>
    <p:sldId id="275" r:id="rId80"/>
    <p:sldId id="335" r:id="rId81"/>
    <p:sldId id="270" r:id="rId82"/>
    <p:sldId id="271" r:id="rId83"/>
    <p:sldId id="336" r:id="rId84"/>
    <p:sldId id="272" r:id="rId85"/>
    <p:sldId id="276" r:id="rId86"/>
    <p:sldId id="337" r:id="rId87"/>
    <p:sldId id="277" r:id="rId88"/>
    <p:sldId id="278" r:id="rId89"/>
    <p:sldId id="338" r:id="rId90"/>
    <p:sldId id="279" r:id="rId91"/>
    <p:sldId id="280" r:id="rId92"/>
    <p:sldId id="339" r:id="rId93"/>
    <p:sldId id="281" r:id="rId94"/>
    <p:sldId id="282" r:id="rId95"/>
    <p:sldId id="340" r:id="rId96"/>
    <p:sldId id="283" r:id="rId97"/>
    <p:sldId id="284" r:id="rId98"/>
    <p:sldId id="341" r:id="rId99"/>
    <p:sldId id="285" r:id="rId100"/>
    <p:sldId id="286" r:id="rId101"/>
    <p:sldId id="342" r:id="rId102"/>
    <p:sldId id="260" r:id="rId103"/>
    <p:sldId id="298" r:id="rId104"/>
    <p:sldId id="299" r:id="rId105"/>
    <p:sldId id="300" r:id="rId106"/>
    <p:sldId id="301" r:id="rId107"/>
    <p:sldId id="302" r:id="rId108"/>
    <p:sldId id="303" r:id="rId109"/>
    <p:sldId id="304" r:id="rId110"/>
    <p:sldId id="308" r:id="rId111"/>
    <p:sldId id="306" r:id="rId112"/>
    <p:sldId id="305" r:id="rId113"/>
    <p:sldId id="309" r:id="rId114"/>
    <p:sldId id="313" r:id="rId115"/>
    <p:sldId id="314" r:id="rId116"/>
    <p:sldId id="315" r:id="rId117"/>
    <p:sldId id="316" r:id="rId118"/>
    <p:sldId id="317" r:id="rId119"/>
    <p:sldId id="267" r:id="rId120"/>
    <p:sldId id="446" r:id="rId121"/>
    <p:sldId id="447" r:id="rId122"/>
    <p:sldId id="448" r:id="rId123"/>
    <p:sldId id="449" r:id="rId124"/>
    <p:sldId id="450" r:id="rId125"/>
    <p:sldId id="445" r:id="rId126"/>
    <p:sldId id="444" r:id="rId127"/>
    <p:sldId id="367"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08B9EBBA-996F-894A-B54A-D6246ED52CEA}"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pic>
        <p:nvPicPr>
          <p:cNvPr id="8" name="Picture 7" descr="Amrita University Entrance Exam Admit Card"/>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77400" y="155940"/>
            <a:ext cx="1468395" cy="12403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34626" y="6041362"/>
            <a:ext cx="1343706" cy="365125"/>
          </a:xfrm>
          <a:prstGeom prst="rect">
            <a:avLst/>
          </a:prstGeom>
        </p:spPr>
        <p:txBody>
          <a:bodyPr/>
          <a:lstStyle/>
          <a:p>
            <a:fld id="{18C79C5D-2A6F-F04D-97DA-BEF2467B64E4}" type="datetimeFigureOut">
              <a:rPr lang="en-US" dirty="0"/>
              <a:t>11/17/2020</a:t>
            </a:fld>
            <a:endParaRPr lang="en-US"/>
          </a:p>
        </p:txBody>
      </p:sp>
      <p:sp>
        <p:nvSpPr>
          <p:cNvPr id="6" name="Footer Placeholder 5"/>
          <p:cNvSpPr>
            <a:spLocks noGrp="1"/>
          </p:cNvSpPr>
          <p:nvPr>
            <p:ph type="ftr" sz="quarter" idx="11"/>
          </p:nvPr>
        </p:nvSpPr>
        <p:spPr>
          <a:xfrm>
            <a:off x="451514" y="6041362"/>
            <a:ext cx="864432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8DFA1846-DA80-1C48-A609-854EA85C59AD}"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a:xfrm>
            <a:off x="9334626" y="6041362"/>
            <a:ext cx="1343706" cy="365125"/>
          </a:xfrm>
          <a:prstGeom prst="rect">
            <a:avLst/>
          </a:prstGeom>
        </p:spPr>
        <p:txBody>
          <a:bodyPr/>
          <a:lstStyle/>
          <a:p>
            <a:fld id="{FBF54567-0DE4-3F47-BF90-CB84690072F9}" type="datetimeFigureOut">
              <a:rPr lang="en-US" dirty="0"/>
              <a:t>11/17/2020</a:t>
            </a:fld>
            <a:endParaRPr lang="en-US"/>
          </a:p>
        </p:txBody>
      </p:sp>
      <p:sp>
        <p:nvSpPr>
          <p:cNvPr id="3" name="Footer Placeholder 2"/>
          <p:cNvSpPr>
            <a:spLocks noGrp="1"/>
          </p:cNvSpPr>
          <p:nvPr>
            <p:ph type="ftr" sz="quarter" idx="11"/>
          </p:nvPr>
        </p:nvSpPr>
        <p:spPr>
          <a:xfrm>
            <a:off x="451514" y="6041362"/>
            <a:ext cx="864432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C6C52C72-DE31-F449-A4ED-4C594FD91407}"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ED62726E-379B-B349-9EED-81ED093FA806}"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9B3A1323-8D79-1946-B0D7-40001CF92E9D}"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pic>
        <p:nvPicPr>
          <p:cNvPr id="8" name="Picture 7" descr="Amrita University Entrance Exam Admit Card"/>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0692" y="395414"/>
            <a:ext cx="1124465" cy="10302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fld id="{8DFA1846-DA80-1C48-A609-854EA85C59AD}" type="datetimeFigureOut">
              <a:rPr lang="en-US" dirty="0"/>
              <a:t>11/17/2020</a:t>
            </a:fld>
            <a:endParaRPr lang="en-US"/>
          </a:p>
        </p:txBody>
      </p:sp>
      <p:sp>
        <p:nvSpPr>
          <p:cNvPr id="5" name="Footer Placeholder 4"/>
          <p:cNvSpPr>
            <a:spLocks noGrp="1"/>
          </p:cNvSpPr>
          <p:nvPr>
            <p:ph type="ftr" sz="quarter" idx="11"/>
          </p:nvPr>
        </p:nvSpPr>
        <p:spPr>
          <a:xfrm>
            <a:off x="451514" y="6041362"/>
            <a:ext cx="864432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pic>
        <p:nvPicPr>
          <p:cNvPr id="8" name="Picture 7" descr="Amrita University Entrance Exam Admit Card"/>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0692" y="395414"/>
            <a:ext cx="1124465" cy="10302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34626" y="6041362"/>
            <a:ext cx="1343706" cy="365125"/>
          </a:xfrm>
          <a:prstGeom prst="rect">
            <a:avLst/>
          </a:prstGeom>
        </p:spPr>
        <p:txBody>
          <a:bodyPr/>
          <a:lstStyle/>
          <a:p>
            <a:fld id="{57302355-E14B-8545-A8F8-0FE83CC9D524}" type="datetimeFigureOut">
              <a:rPr lang="en-US" dirty="0"/>
              <a:t>11/17/2020</a:t>
            </a:fld>
            <a:endParaRPr lang="en-US"/>
          </a:p>
        </p:txBody>
      </p:sp>
      <p:sp>
        <p:nvSpPr>
          <p:cNvPr id="6" name="Footer Placeholder 5"/>
          <p:cNvSpPr>
            <a:spLocks noGrp="1"/>
          </p:cNvSpPr>
          <p:nvPr>
            <p:ph type="ftr" sz="quarter" idx="11"/>
          </p:nvPr>
        </p:nvSpPr>
        <p:spPr>
          <a:xfrm>
            <a:off x="451514" y="6041362"/>
            <a:ext cx="864432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pic>
        <p:nvPicPr>
          <p:cNvPr id="9" name="Picture 8" descr="Amrita University Entrance Exam Admit Card"/>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0692" y="395414"/>
            <a:ext cx="1124465" cy="10302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34626" y="6041362"/>
            <a:ext cx="1343706" cy="365125"/>
          </a:xfrm>
          <a:prstGeom prst="rect">
            <a:avLst/>
          </a:prstGeom>
        </p:spPr>
        <p:txBody>
          <a:bodyPr/>
          <a:lstStyle/>
          <a:p>
            <a:fld id="{02640F58-564D-2B4F-AE67-E407BA4FCF45}" type="datetimeFigureOut">
              <a:rPr lang="en-US" dirty="0"/>
              <a:t>11/17/2020</a:t>
            </a:fld>
            <a:endParaRPr lang="en-US"/>
          </a:p>
        </p:txBody>
      </p:sp>
      <p:sp>
        <p:nvSpPr>
          <p:cNvPr id="8" name="Footer Placeholder 7"/>
          <p:cNvSpPr>
            <a:spLocks noGrp="1"/>
          </p:cNvSpPr>
          <p:nvPr>
            <p:ph type="ftr" sz="quarter" idx="11"/>
          </p:nvPr>
        </p:nvSpPr>
        <p:spPr>
          <a:xfrm>
            <a:off x="451514" y="6041362"/>
            <a:ext cx="864432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pic>
        <p:nvPicPr>
          <p:cNvPr id="11" name="Picture 10" descr="Amrita University Entrance Exam Admit Card"/>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0692" y="395414"/>
            <a:ext cx="1124465" cy="103027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334626" y="6041362"/>
            <a:ext cx="1343706" cy="365125"/>
          </a:xfrm>
          <a:prstGeom prst="rect">
            <a:avLst/>
          </a:prstGeom>
        </p:spPr>
        <p:txBody>
          <a:bodyPr/>
          <a:lstStyle/>
          <a:p>
            <a:fld id="{F13A34C8-038E-2045-AF43-DF7DBB8E0E9E}" type="datetimeFigureOut">
              <a:rPr lang="en-US" dirty="0"/>
              <a:t>11/17/2020</a:t>
            </a:fld>
            <a:endParaRPr lang="en-US"/>
          </a:p>
        </p:txBody>
      </p:sp>
      <p:sp>
        <p:nvSpPr>
          <p:cNvPr id="4" name="Footer Placeholder 3"/>
          <p:cNvSpPr>
            <a:spLocks noGrp="1"/>
          </p:cNvSpPr>
          <p:nvPr>
            <p:ph type="ftr" sz="quarter" idx="11"/>
          </p:nvPr>
        </p:nvSpPr>
        <p:spPr>
          <a:xfrm>
            <a:off x="451514" y="6041362"/>
            <a:ext cx="864432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34626" y="6041362"/>
            <a:ext cx="1343706" cy="365125"/>
          </a:xfrm>
          <a:prstGeom prst="rect">
            <a:avLst/>
          </a:prstGeom>
        </p:spPr>
        <p:txBody>
          <a:bodyPr/>
          <a:lstStyle/>
          <a:p>
            <a:fld id="{8818C68F-D26B-8F47-958C-23B49CF8A634}" type="datetimeFigureOut">
              <a:rPr lang="en-US" dirty="0"/>
              <a:t>11/17/2020</a:t>
            </a:fld>
            <a:endParaRPr lang="en-US"/>
          </a:p>
        </p:txBody>
      </p:sp>
      <p:sp>
        <p:nvSpPr>
          <p:cNvPr id="3" name="Footer Placeholder 2"/>
          <p:cNvSpPr>
            <a:spLocks noGrp="1"/>
          </p:cNvSpPr>
          <p:nvPr>
            <p:ph type="ftr" sz="quarter" idx="11"/>
          </p:nvPr>
        </p:nvSpPr>
        <p:spPr>
          <a:xfrm>
            <a:off x="451514" y="6041362"/>
            <a:ext cx="864432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34626" y="6041362"/>
            <a:ext cx="1343706" cy="365125"/>
          </a:xfrm>
          <a:prstGeom prst="rect">
            <a:avLst/>
          </a:prstGeom>
        </p:spPr>
        <p:txBody>
          <a:bodyPr/>
          <a:lstStyle/>
          <a:p>
            <a:fld id="{D0DF5E60-9974-AC48-9591-99C2BB44B7CF}" type="datetimeFigureOut">
              <a:rPr lang="en-US" dirty="0"/>
              <a:t>11/17/2020</a:t>
            </a:fld>
            <a:endParaRPr lang="en-US"/>
          </a:p>
        </p:txBody>
      </p:sp>
      <p:sp>
        <p:nvSpPr>
          <p:cNvPr id="6" name="Footer Placeholder 5"/>
          <p:cNvSpPr>
            <a:spLocks noGrp="1"/>
          </p:cNvSpPr>
          <p:nvPr>
            <p:ph type="ftr" sz="quarter" idx="11"/>
          </p:nvPr>
        </p:nvSpPr>
        <p:spPr>
          <a:xfrm>
            <a:off x="451514" y="6041362"/>
            <a:ext cx="864432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ln>
          <a:effectLst/>
        </p:spPr>
        <p:txBody>
          <a:bodyPr wrap="square" numCol="1" anchor="t" anchorCtr="0" compatLnSpc="1">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a:prstGeom prst="rect">
            <a:avLst/>
          </a:prstGeom>
        </p:spPr>
        <p:txBody>
          <a:bodyPr/>
          <a:lstStyle/>
          <a:p>
            <a:fld id="{18C79C5D-2A6F-F04D-97DA-BEF2467B64E4}" type="datetimeFigureOut">
              <a:rPr lang="en-US" dirty="0"/>
              <a:t>11/17/2020</a:t>
            </a:fld>
            <a:endParaRPr lang="en-US"/>
          </a:p>
        </p:txBody>
      </p:sp>
      <p:sp>
        <p:nvSpPr>
          <p:cNvPr id="6" name="Footer Placeholder 5"/>
          <p:cNvSpPr>
            <a:spLocks noGrp="1"/>
          </p:cNvSpPr>
          <p:nvPr>
            <p:ph type="ftr" sz="quarter" idx="11"/>
          </p:nvPr>
        </p:nvSpPr>
        <p:spPr>
          <a:xfrm>
            <a:off x="590396" y="6041362"/>
            <a:ext cx="329541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4862689" y="5915888"/>
            <a:ext cx="1062155" cy="490599"/>
          </a:xfrm>
          <a:prstGeom prst="rect">
            <a:avLst/>
          </a:prstGeom>
        </p:spPr>
        <p:txBody>
          <a:bodyPr/>
          <a:lstStyle/>
          <a:p>
            <a:fld id="{D57F1E4F-1CFF-5643-939E-217C01CDF56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3438" y="434831"/>
            <a:ext cx="1054585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575222" y="1492423"/>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6376086"/>
            <a:ext cx="12097264" cy="48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latin typeface="Oswald" pitchFamily="2" charset="0"/>
              </a:rPr>
              <a:t>15CSE302 Project</a:t>
            </a:r>
            <a:r>
              <a:rPr lang="en-US" b="0" baseline="0">
                <a:latin typeface="Oswald" pitchFamily="2" charset="0"/>
              </a:rPr>
              <a:t> Review 2       </a:t>
            </a:r>
            <a:r>
              <a:rPr lang="en-US" b="0">
                <a:latin typeface="Oswald" pitchFamily="2" charset="0"/>
              </a:rPr>
              <a:t>Department</a:t>
            </a:r>
            <a:r>
              <a:rPr lang="en-US" b="0" baseline="0">
                <a:latin typeface="Oswald" pitchFamily="2" charset="0"/>
              </a:rPr>
              <a:t> </a:t>
            </a:r>
            <a:r>
              <a:rPr lang="en-US" b="0">
                <a:latin typeface="Oswald" pitchFamily="2" charset="0"/>
              </a:rPr>
              <a:t> of CSE, Amrita School of Engineering, Coimbatore        2020                                              </a:t>
            </a:r>
            <a:fld id="{6A1A7939-2C78-4E6F-8EC1-C7B24F34FA4B}" type="slidenum">
              <a:rPr lang="en-US" b="0" smtClean="0">
                <a:latin typeface="Oswald" pitchFamily="2" charset="0"/>
              </a:rPr>
              <a:t>‹#›</a:t>
            </a:fld>
            <a:endParaRPr lang="en-US" b="0">
              <a:latin typeface="Oswald" pitchFamily="2" charset="0"/>
            </a:endParaRPr>
          </a:p>
        </p:txBody>
      </p:sp>
      <p:pic>
        <p:nvPicPr>
          <p:cNvPr id="8" name="Picture 7" descr="Amrita University Entrance Exam Admit Card"/>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860692" y="395414"/>
            <a:ext cx="1124465" cy="1030279"/>
          </a:xfrm>
          <a:prstGeom prst="rect">
            <a:avLst/>
          </a:prstGeom>
          <a:noFill/>
          <a:ln>
            <a:noFill/>
          </a:ln>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457200" rtl="0" eaLnBrk="1" latinLnBrk="0" hangingPunct="1">
        <a:spcBef>
          <a:spcPct val="0"/>
        </a:spcBef>
        <a:buNone/>
        <a:defRPr sz="4400" b="1" kern="1200">
          <a:solidFill>
            <a:srgbClr val="FFC000"/>
          </a:solidFill>
          <a:latin typeface="Oswald"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jalanidhi.kerala.gov.in/page/render/reference/Jalanidhi_Analytics" TargetMode="External"/><Relationship Id="rId2" Type="http://schemas.openxmlformats.org/officeDocument/2006/relationships/hyperlink" Target="https://www.youtube.com/watch?v=Ke90Tje7VS0"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358" y="1272747"/>
            <a:ext cx="10572000" cy="746835"/>
          </a:xfrm>
        </p:spPr>
        <p:txBody>
          <a:bodyPr/>
          <a:lstStyle/>
          <a:p>
            <a:r>
              <a:rPr lang="en-US"/>
              <a:t>RURAL WATER SUPPLY AND SANITATION SYSTEM</a:t>
            </a:r>
            <a:endParaRPr lang="en-US" sz="4800">
              <a:latin typeface="Oswald"/>
            </a:endParaRPr>
          </a:p>
        </p:txBody>
      </p:sp>
      <p:sp>
        <p:nvSpPr>
          <p:cNvPr id="3" name="Subtitle 2"/>
          <p:cNvSpPr>
            <a:spLocks noGrp="1"/>
          </p:cNvSpPr>
          <p:nvPr>
            <p:ph type="subTitle" idx="1"/>
          </p:nvPr>
        </p:nvSpPr>
        <p:spPr/>
        <p:txBody>
          <a:bodyPr>
            <a:noAutofit/>
          </a:bodyPr>
          <a:lstStyle/>
          <a:p>
            <a:r>
              <a:rPr lang="en-US" sz="2000" b="1" dirty="0">
                <a:solidFill>
                  <a:srgbClr val="FFC000"/>
                </a:solidFill>
                <a:latin typeface="Oswald"/>
                <a:ea typeface="+mj-ea"/>
                <a:cs typeface="+mj-cs"/>
              </a:rPr>
              <a:t>Section:  C                                                                                                       Faculty in Charge: Ms. Bindu K R</a:t>
            </a:r>
          </a:p>
        </p:txBody>
      </p:sp>
      <p:graphicFrame>
        <p:nvGraphicFramePr>
          <p:cNvPr id="4" name="Table 3"/>
          <p:cNvGraphicFramePr>
            <a:graphicFrameLocks noGrp="1"/>
          </p:cNvGraphicFramePr>
          <p:nvPr/>
        </p:nvGraphicFramePr>
        <p:xfrm>
          <a:off x="1849299" y="2198673"/>
          <a:ext cx="7937252" cy="2036621"/>
        </p:xfrm>
        <a:graphic>
          <a:graphicData uri="http://schemas.openxmlformats.org/drawingml/2006/table">
            <a:tbl>
              <a:tblPr firstRow="1" firstCol="1" bandRow="1">
                <a:tableStyleId>{125E5076-3810-47DD-B79F-674D7AD40C01}</a:tableStyleId>
              </a:tblPr>
              <a:tblGrid>
                <a:gridCol w="2500279">
                  <a:extLst>
                    <a:ext uri="{9D8B030D-6E8A-4147-A177-3AD203B41FA5}">
                      <a16:colId xmlns:a16="http://schemas.microsoft.com/office/drawing/2014/main" val="20000"/>
                    </a:ext>
                  </a:extLst>
                </a:gridCol>
                <a:gridCol w="5436973">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400" err="1">
                          <a:effectLst/>
                          <a:latin typeface="Oswald" pitchFamily="2" charset="0"/>
                        </a:rPr>
                        <a:t>Rollno</a:t>
                      </a:r>
                      <a:endParaRPr lang="en-US" sz="1100">
                        <a:effectLst/>
                        <a:latin typeface="Oswald" pitchFamily="2" charset="0"/>
                        <a:ea typeface="Calibri" panose="020F0502020204030204"/>
                        <a:cs typeface="Mangal"/>
                      </a:endParaRPr>
                    </a:p>
                  </a:txBody>
                  <a:tcPr marL="68580" marR="68580" marT="0" marB="0"/>
                </a:tc>
                <a:tc>
                  <a:txBody>
                    <a:bodyPr/>
                    <a:lstStyle/>
                    <a:p>
                      <a:pPr marL="0" marR="0" algn="ctr">
                        <a:lnSpc>
                          <a:spcPct val="115000"/>
                        </a:lnSpc>
                        <a:spcBef>
                          <a:spcPts val="0"/>
                        </a:spcBef>
                        <a:spcAft>
                          <a:spcPts val="0"/>
                        </a:spcAft>
                      </a:pPr>
                      <a:r>
                        <a:rPr lang="en-US" sz="1400">
                          <a:effectLst/>
                          <a:latin typeface="Oswald"/>
                        </a:rPr>
                        <a:t>Name</a:t>
                      </a:r>
                      <a:endParaRPr lang="en-US" sz="1100">
                        <a:effectLst/>
                        <a:latin typeface="Oswald"/>
                      </a:endParaRPr>
                    </a:p>
                    <a:p>
                      <a:pPr marL="0" marR="0" algn="ctr">
                        <a:lnSpc>
                          <a:spcPct val="115000"/>
                        </a:lnSpc>
                        <a:spcBef>
                          <a:spcPts val="0"/>
                        </a:spcBef>
                        <a:spcAft>
                          <a:spcPts val="0"/>
                        </a:spcAft>
                      </a:pPr>
                      <a:endParaRPr lang="en-US" sz="1100">
                        <a:effectLst/>
                        <a:latin typeface="Oswald"/>
                        <a:ea typeface="Calibri" panose="020F0502020204030204"/>
                        <a:cs typeface="Mangal"/>
                      </a:endParaRPr>
                    </a:p>
                  </a:txBody>
                  <a:tcPr marL="68580" marR="68580" marT="0" marB="0"/>
                </a:tc>
                <a:extLst>
                  <a:ext uri="{0D108BD9-81ED-4DB2-BD59-A6C34878D82A}">
                    <a16:rowId xmlns:a16="http://schemas.microsoft.com/office/drawing/2014/main" val="10000"/>
                  </a:ext>
                </a:extLst>
              </a:tr>
              <a:tr h="393853">
                <a:tc>
                  <a:txBody>
                    <a:bodyPr/>
                    <a:lstStyle/>
                    <a:p>
                      <a:pPr marL="0" marR="0" algn="ctr">
                        <a:lnSpc>
                          <a:spcPct val="115000"/>
                        </a:lnSpc>
                        <a:spcBef>
                          <a:spcPts val="0"/>
                        </a:spcBef>
                        <a:spcAft>
                          <a:spcPts val="0"/>
                        </a:spcAft>
                      </a:pPr>
                      <a:r>
                        <a:rPr lang="en-US" sz="1400">
                          <a:effectLst/>
                          <a:latin typeface="Oswald"/>
                        </a:rPr>
                        <a:t>CB.EN.U4CSE18212</a:t>
                      </a:r>
                      <a:endParaRPr lang="en-US" sz="1100">
                        <a:effectLst/>
                        <a:latin typeface="Oswald" pitchFamily="2" charset="0"/>
                        <a:ea typeface="Calibri" panose="020F0502020204030204"/>
                        <a:cs typeface="Mangal"/>
                      </a:endParaRPr>
                    </a:p>
                  </a:txBody>
                  <a:tcPr marL="68580" marR="68580" marT="0" marB="0"/>
                </a:tc>
                <a:tc>
                  <a:txBody>
                    <a:bodyPr/>
                    <a:lstStyle/>
                    <a:p>
                      <a:pPr marL="0" marR="0" lvl="0" algn="ctr">
                        <a:lnSpc>
                          <a:spcPct val="150000"/>
                        </a:lnSpc>
                        <a:spcBef>
                          <a:spcPts val="1300"/>
                        </a:spcBef>
                        <a:spcAft>
                          <a:spcPts val="0"/>
                        </a:spcAft>
                        <a:buNone/>
                      </a:pPr>
                      <a:r>
                        <a:rPr lang="en-US" sz="1600">
                          <a:effectLst/>
                          <a:latin typeface="Oswald"/>
                          <a:cs typeface="Mangal"/>
                        </a:rPr>
                        <a:t>V Ashwin</a:t>
                      </a:r>
                      <a:endParaRPr lang="en-US" sz="1600"/>
                    </a:p>
                  </a:txBody>
                  <a:tcPr marL="68580" marR="68580" marT="0" marB="0"/>
                </a:tc>
                <a:extLst>
                  <a:ext uri="{0D108BD9-81ED-4DB2-BD59-A6C34878D82A}">
                    <a16:rowId xmlns:a16="http://schemas.microsoft.com/office/drawing/2014/main" val="10001"/>
                  </a:ext>
                </a:extLst>
              </a:tr>
              <a:tr h="373655">
                <a:tc>
                  <a:txBody>
                    <a:bodyPr/>
                    <a:lstStyle/>
                    <a:p>
                      <a:pPr marL="0" marR="0" algn="ctr">
                        <a:lnSpc>
                          <a:spcPct val="115000"/>
                        </a:lnSpc>
                        <a:spcBef>
                          <a:spcPts val="0"/>
                        </a:spcBef>
                        <a:spcAft>
                          <a:spcPts val="0"/>
                        </a:spcAft>
                      </a:pPr>
                      <a:r>
                        <a:rPr lang="en-US" sz="1400">
                          <a:effectLst/>
                          <a:latin typeface="Oswald"/>
                        </a:rPr>
                        <a:t>CB.EN.U4CSE18227</a:t>
                      </a:r>
                      <a:endParaRPr lang="en-US" sz="1100">
                        <a:effectLst/>
                        <a:latin typeface="Oswald" pitchFamily="2" charset="0"/>
                        <a:ea typeface="Calibri" panose="020F0502020204030204"/>
                        <a:cs typeface="Mangal"/>
                      </a:endParaRPr>
                    </a:p>
                  </a:txBody>
                  <a:tcPr marL="68580" marR="68580" marT="0" marB="0"/>
                </a:tc>
                <a:tc>
                  <a:txBody>
                    <a:bodyPr/>
                    <a:lstStyle/>
                    <a:p>
                      <a:pPr marL="0" marR="0" algn="ctr">
                        <a:lnSpc>
                          <a:spcPct val="150000"/>
                        </a:lnSpc>
                        <a:spcBef>
                          <a:spcPts val="0"/>
                        </a:spcBef>
                        <a:spcAft>
                          <a:spcPts val="0"/>
                        </a:spcAft>
                      </a:pPr>
                      <a:r>
                        <a:rPr lang="en-US" sz="1400">
                          <a:effectLst/>
                          <a:latin typeface="Oswald"/>
                        </a:rPr>
                        <a:t> </a:t>
                      </a:r>
                      <a:r>
                        <a:rPr lang="en-US" sz="1600">
                          <a:effectLst/>
                          <a:latin typeface="Oswald"/>
                        </a:rPr>
                        <a:t>G Sri Ram</a:t>
                      </a:r>
                    </a:p>
                  </a:txBody>
                  <a:tcPr marL="68580" marR="68580" marT="0" marB="0"/>
                </a:tc>
                <a:extLst>
                  <a:ext uri="{0D108BD9-81ED-4DB2-BD59-A6C34878D82A}">
                    <a16:rowId xmlns:a16="http://schemas.microsoft.com/office/drawing/2014/main" val="10002"/>
                  </a:ext>
                </a:extLst>
              </a:tr>
              <a:tr h="424149">
                <a:tc>
                  <a:txBody>
                    <a:bodyPr/>
                    <a:lstStyle/>
                    <a:p>
                      <a:pPr marL="0" marR="0" algn="ctr">
                        <a:lnSpc>
                          <a:spcPct val="115000"/>
                        </a:lnSpc>
                        <a:spcBef>
                          <a:spcPts val="0"/>
                        </a:spcBef>
                        <a:spcAft>
                          <a:spcPts val="0"/>
                        </a:spcAft>
                      </a:pPr>
                      <a:r>
                        <a:rPr lang="en-US" sz="1400">
                          <a:effectLst/>
                          <a:latin typeface="Oswald"/>
                        </a:rPr>
                        <a:t>CB.EN.U4CSE18234</a:t>
                      </a:r>
                      <a:endParaRPr lang="en-US" sz="1100">
                        <a:effectLst/>
                        <a:latin typeface="Oswald" pitchFamily="2" charset="0"/>
                        <a:ea typeface="Calibri" panose="020F0502020204030204"/>
                        <a:cs typeface="Mangal"/>
                      </a:endParaRPr>
                    </a:p>
                  </a:txBody>
                  <a:tcPr marL="68580" marR="68580" marT="0" marB="0"/>
                </a:tc>
                <a:tc>
                  <a:txBody>
                    <a:bodyPr/>
                    <a:lstStyle/>
                    <a:p>
                      <a:pPr marL="0" marR="0" lvl="0" algn="ctr">
                        <a:lnSpc>
                          <a:spcPct val="150000"/>
                        </a:lnSpc>
                        <a:spcBef>
                          <a:spcPts val="0"/>
                        </a:spcBef>
                        <a:spcAft>
                          <a:spcPts val="0"/>
                        </a:spcAft>
                        <a:buNone/>
                      </a:pPr>
                      <a:r>
                        <a:rPr lang="en-US" sz="1600" b="0">
                          <a:effectLst/>
                          <a:latin typeface="Oswald"/>
                          <a:cs typeface="Mangal"/>
                        </a:rPr>
                        <a:t>K Chandramohan Reddy</a:t>
                      </a:r>
                      <a:endParaRPr lang="en-US" sz="1600" b="0"/>
                    </a:p>
                  </a:txBody>
                  <a:tcPr marL="68580" marR="68580" marT="0" marB="0"/>
                </a:tc>
                <a:extLst>
                  <a:ext uri="{0D108BD9-81ED-4DB2-BD59-A6C34878D82A}">
                    <a16:rowId xmlns:a16="http://schemas.microsoft.com/office/drawing/2014/main" val="10003"/>
                  </a:ext>
                </a:extLst>
              </a:tr>
              <a:tr h="424149">
                <a:tc>
                  <a:txBody>
                    <a:bodyPr/>
                    <a:lstStyle/>
                    <a:p>
                      <a:pPr marL="0" marR="0" lvl="0" algn="ctr">
                        <a:lnSpc>
                          <a:spcPct val="115000"/>
                        </a:lnSpc>
                        <a:spcBef>
                          <a:spcPts val="0"/>
                        </a:spcBef>
                        <a:spcAft>
                          <a:spcPts val="0"/>
                        </a:spcAft>
                        <a:buNone/>
                      </a:pPr>
                      <a:r>
                        <a:rPr lang="en-US" sz="1400">
                          <a:effectLst/>
                          <a:latin typeface="Oswald"/>
                        </a:rPr>
                        <a:t>CB.EN.U4CSE18266</a:t>
                      </a:r>
                      <a:endParaRPr lang="en-US" sz="1100">
                        <a:effectLst/>
                        <a:latin typeface="Oswald"/>
                        <a:cs typeface="Mangal"/>
                      </a:endParaRPr>
                    </a:p>
                  </a:txBody>
                  <a:tcPr marL="68580" marR="68580" marT="0" marB="0"/>
                </a:tc>
                <a:tc>
                  <a:txBody>
                    <a:bodyPr/>
                    <a:lstStyle/>
                    <a:p>
                      <a:pPr marL="0" marR="0" lvl="0" algn="ctr">
                        <a:lnSpc>
                          <a:spcPct val="150000"/>
                        </a:lnSpc>
                        <a:spcBef>
                          <a:spcPts val="0"/>
                        </a:spcBef>
                        <a:spcAft>
                          <a:spcPts val="0"/>
                        </a:spcAft>
                        <a:buNone/>
                      </a:pPr>
                      <a:r>
                        <a:rPr lang="en-US" sz="1600">
                          <a:effectLst/>
                          <a:latin typeface="Oswald"/>
                          <a:cs typeface="Mangal"/>
                        </a:rPr>
                        <a:t>N Venkatasubramanian</a:t>
                      </a:r>
                      <a:endParaRPr lang="en-US" sz="1600"/>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lstStyle/>
          <a:p>
            <a:pPr marL="0" indent="0">
              <a:buNone/>
            </a:pPr>
            <a:r>
              <a:rPr lang="en-US" b="1" dirty="0">
                <a:sym typeface="+mn-ea"/>
              </a:rPr>
              <a:t>2. Sanitation System</a:t>
            </a:r>
            <a:endParaRPr lang="en-US" b="1" dirty="0"/>
          </a:p>
          <a:p>
            <a:r>
              <a:rPr lang="en-US" b="1" dirty="0">
                <a:sym typeface="+mn-ea"/>
              </a:rPr>
              <a:t>SSID – Primary Key</a:t>
            </a:r>
            <a:endParaRPr lang="en-US" b="1" dirty="0"/>
          </a:p>
          <a:p>
            <a:r>
              <a:rPr lang="en-US" b="1" dirty="0">
                <a:sym typeface="+mn-ea"/>
              </a:rPr>
              <a:t>Location</a:t>
            </a:r>
            <a:endParaRPr lang="en-US" b="1" dirty="0"/>
          </a:p>
          <a:p>
            <a:r>
              <a:rPr lang="en-US" b="1" dirty="0">
                <a:sym typeface="+mn-ea"/>
              </a:rPr>
              <a:t>Estimation</a:t>
            </a:r>
            <a:endParaRPr lang="en-US" b="1" dirty="0"/>
          </a:p>
          <a:p>
            <a:r>
              <a:rPr lang="en-US" b="1" dirty="0" err="1">
                <a:sym typeface="+mn-ea"/>
              </a:rPr>
              <a:t>SStatus</a:t>
            </a:r>
            <a:endParaRPr lang="en-US" b="1" dirty="0"/>
          </a:p>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ExpenditureTable</a:t>
            </a:r>
            <a:endParaRPr lang="en-US" err="1"/>
          </a:p>
        </p:txBody>
      </p:sp>
      <p:sp>
        <p:nvSpPr>
          <p:cNvPr id="3" name="Content Placeholder 2"/>
          <p:cNvSpPr>
            <a:spLocks noGrp="1"/>
          </p:cNvSpPr>
          <p:nvPr>
            <p:ph idx="1"/>
          </p:nvPr>
        </p:nvSpPr>
        <p:spPr>
          <a:xfrm>
            <a:off x="516788" y="2596098"/>
            <a:ext cx="10554574" cy="3636511"/>
          </a:xfrm>
        </p:spPr>
        <p:txBody>
          <a:bodyPr>
            <a:normAutofit fontScale="62500" lnSpcReduction="20000"/>
          </a:bodyPr>
          <a:lstStyle/>
          <a:p>
            <a:r>
              <a:rPr lang="en-US"/>
              <a:t>insert into Expenditure values('E00001','2020-01-01','E004','W003','NULL',15000);</a:t>
            </a:r>
          </a:p>
          <a:p>
            <a:r>
              <a:rPr lang="en-US"/>
              <a:t>insert into Expenditure values('E00002','2020-03-06','E009','W007','NULL',20000);</a:t>
            </a:r>
          </a:p>
          <a:p>
            <a:r>
              <a:rPr lang="en-US"/>
              <a:t>insert into Expenditure values('E00003','2020-04-09','E005','NULL','S006',10000);</a:t>
            </a:r>
          </a:p>
          <a:p>
            <a:r>
              <a:rPr lang="en-US"/>
              <a:t>insert into Expenditure values('E00004','2020-02-14','E001','NULL','S003',25000);</a:t>
            </a:r>
          </a:p>
          <a:p>
            <a:r>
              <a:rPr lang="en-US"/>
              <a:t>insert into Expenditure values('E00005','2020-01-25','E002','W004','NULL',5000);</a:t>
            </a:r>
          </a:p>
          <a:p>
            <a:r>
              <a:rPr lang="en-US"/>
              <a:t>insert into Expenditure values('E00006','2020-05-09','E003','NULL','S005',7500);</a:t>
            </a:r>
          </a:p>
          <a:p>
            <a:r>
              <a:rPr lang="en-US"/>
              <a:t>insert into Expenditure values('E00007','2020-04-16','E007','NULL','S002',12500);</a:t>
            </a:r>
          </a:p>
          <a:p>
            <a:r>
              <a:rPr lang="en-US"/>
              <a:t>insert into Expenditure values('E00009','2020-08-15','E004','W002','NULL',15000);</a:t>
            </a:r>
          </a:p>
          <a:p>
            <a:r>
              <a:rPr lang="en-US"/>
              <a:t>insert into Expenditure values('E00010','2020-05-15','E008','NULL','S008',12000);</a:t>
            </a:r>
          </a:p>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noGrp="1" noRot="1" noChangeAspect="1" noMove="1" noResize="1" noEditPoints="1" noAdjustHandles="1" noChangeArrowheads="1" noChangeShapeType="1" noTextEdit="1"/>
          </p:cNvSpPr>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latin typeface="+mj-lt"/>
              </a:rPr>
              <a:t>Sample Data </a:t>
            </a:r>
          </a:p>
        </p:txBody>
      </p:sp>
      <p:sp>
        <p:nvSpPr>
          <p:cNvPr id="3" name="Content Placeholder 2"/>
          <p:cNvSpPr>
            <a:spLocks noGrp="1"/>
          </p:cNvSpPr>
          <p:nvPr>
            <p:ph idx="1"/>
          </p:nvPr>
        </p:nvSpPr>
        <p:spPr>
          <a:xfrm>
            <a:off x="451514" y="5825437"/>
            <a:ext cx="10930487" cy="469185"/>
          </a:xfrm>
        </p:spPr>
        <p:txBody>
          <a:bodyPr vert="horz" lIns="91440" tIns="45720" rIns="91440" bIns="45720" rtlCol="0" anchor="t">
            <a:normAutofit/>
          </a:bodyPr>
          <a:lstStyle/>
          <a:p>
            <a:pPr marL="0" indent="0">
              <a:buNone/>
            </a:pPr>
            <a:r>
              <a:rPr lang="en-US" sz="2000" b="1" kern="1200">
                <a:solidFill>
                  <a:srgbClr val="FFFFFF"/>
                </a:solidFill>
                <a:latin typeface="+mn-lt"/>
                <a:ea typeface="+mn-ea"/>
                <a:cs typeface="+mn-cs"/>
              </a:rPr>
              <a:t>Expenditure Table</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2"/>
          <a:stretch>
            <a:fillRect/>
          </a:stretch>
        </p:blipFill>
        <p:spPr>
          <a:xfrm>
            <a:off x="1386042" y="404543"/>
            <a:ext cx="9747254" cy="4074672"/>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962280" y="1902341"/>
            <a:ext cx="2276189"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Location Table:</a:t>
            </a:r>
          </a:p>
        </p:txBody>
      </p:sp>
      <p:pic>
        <p:nvPicPr>
          <p:cNvPr id="8" name="Picture 8" descr="Graphical user interface, application&#10;&#10;Description automatically generated"/>
          <p:cNvPicPr>
            <a:picLocks noGrp="1" noChangeAspect="1"/>
          </p:cNvPicPr>
          <p:nvPr>
            <p:ph idx="1"/>
          </p:nvPr>
        </p:nvPicPr>
        <p:blipFill>
          <a:blip r:embed="rId2"/>
          <a:stretch>
            <a:fillRect/>
          </a:stretch>
        </p:blipFill>
        <p:spPr>
          <a:xfrm>
            <a:off x="2026122" y="2343496"/>
            <a:ext cx="8140103" cy="3985377"/>
          </a:xfr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926421" y="1902341"/>
            <a:ext cx="2347907"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Location Table:</a:t>
            </a:r>
          </a:p>
        </p:txBody>
      </p:sp>
      <p:pic>
        <p:nvPicPr>
          <p:cNvPr id="9" name="Picture 9" descr="A screenshot of a computer&#10;&#10;Description automatically generated"/>
          <p:cNvPicPr>
            <a:picLocks noGrp="1" noChangeAspect="1"/>
          </p:cNvPicPr>
          <p:nvPr>
            <p:ph idx="1"/>
          </p:nvPr>
        </p:nvPicPr>
        <p:blipFill>
          <a:blip r:embed="rId2"/>
          <a:stretch>
            <a:fillRect/>
          </a:stretch>
        </p:blipFill>
        <p:spPr>
          <a:xfrm>
            <a:off x="1993885" y="2342710"/>
            <a:ext cx="8042908" cy="3931339"/>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5069856" y="1929883"/>
            <a:ext cx="20431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Jobs Table:</a:t>
            </a:r>
          </a:p>
        </p:txBody>
      </p:sp>
      <p:pic>
        <p:nvPicPr>
          <p:cNvPr id="8" name="Picture 8" descr="Graphical user interface&#10;&#10;Description automatically generated"/>
          <p:cNvPicPr>
            <a:picLocks noGrp="1" noChangeAspect="1"/>
          </p:cNvPicPr>
          <p:nvPr>
            <p:ph idx="1"/>
          </p:nvPr>
        </p:nvPicPr>
        <p:blipFill>
          <a:blip r:embed="rId2"/>
          <a:stretch>
            <a:fillRect/>
          </a:stretch>
        </p:blipFill>
        <p:spPr>
          <a:xfrm>
            <a:off x="2046113" y="2369179"/>
            <a:ext cx="7787627" cy="3792583"/>
          </a:xfr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5069856" y="1929883"/>
            <a:ext cx="20431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Jobs Table:</a:t>
            </a:r>
          </a:p>
        </p:txBody>
      </p:sp>
      <p:pic>
        <p:nvPicPr>
          <p:cNvPr id="8" name="Picture 8" descr="Graphical user interface, table&#10;&#10;Description automatically generated"/>
          <p:cNvPicPr>
            <a:picLocks noGrp="1" noChangeAspect="1"/>
          </p:cNvPicPr>
          <p:nvPr>
            <p:ph idx="1"/>
          </p:nvPr>
        </p:nvPicPr>
        <p:blipFill>
          <a:blip r:embed="rId2"/>
          <a:stretch>
            <a:fillRect/>
          </a:stretch>
        </p:blipFill>
        <p:spPr>
          <a:xfrm>
            <a:off x="2026302" y="2369179"/>
            <a:ext cx="8129747" cy="3954814"/>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5069856" y="1929883"/>
            <a:ext cx="2199180"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Employee Table:</a:t>
            </a:r>
          </a:p>
        </p:txBody>
      </p:sp>
      <p:pic>
        <p:nvPicPr>
          <p:cNvPr id="8" name="Picture 8" descr="Graphical user interface&#10;&#10;Description automatically generated"/>
          <p:cNvPicPr>
            <a:picLocks noGrp="1" noChangeAspect="1"/>
          </p:cNvPicPr>
          <p:nvPr>
            <p:ph idx="1"/>
          </p:nvPr>
        </p:nvPicPr>
        <p:blipFill>
          <a:blip r:embed="rId2"/>
          <a:stretch>
            <a:fillRect/>
          </a:stretch>
        </p:blipFill>
        <p:spPr>
          <a:xfrm>
            <a:off x="2019004" y="2366971"/>
            <a:ext cx="7806750" cy="3810131"/>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5069856" y="1929883"/>
            <a:ext cx="2199180"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Employee Table:</a:t>
            </a:r>
          </a:p>
        </p:txBody>
      </p:sp>
      <p:pic>
        <p:nvPicPr>
          <p:cNvPr id="8" name="Picture 8" descr="Graphical user interface&#10;&#10;Description automatically generated"/>
          <p:cNvPicPr>
            <a:picLocks noGrp="1" noChangeAspect="1"/>
          </p:cNvPicPr>
          <p:nvPr>
            <p:ph idx="1"/>
          </p:nvPr>
        </p:nvPicPr>
        <p:blipFill>
          <a:blip r:embed="rId2"/>
          <a:stretch>
            <a:fillRect/>
          </a:stretch>
        </p:blipFill>
        <p:spPr>
          <a:xfrm>
            <a:off x="2113112" y="2366971"/>
            <a:ext cx="7724634" cy="3752257"/>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3063578" y="1929883"/>
            <a:ext cx="6067052"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Employee Table (Validation of PK):</a:t>
            </a:r>
          </a:p>
        </p:txBody>
      </p:sp>
      <p:pic>
        <p:nvPicPr>
          <p:cNvPr id="8" name="Picture 8" descr="Graphical user interface&#10;&#10;Description automatically generated"/>
          <p:cNvPicPr>
            <a:picLocks noGrp="1" noChangeAspect="1"/>
          </p:cNvPicPr>
          <p:nvPr>
            <p:ph idx="1"/>
          </p:nvPr>
        </p:nvPicPr>
        <p:blipFill>
          <a:blip r:embed="rId2"/>
          <a:stretch>
            <a:fillRect/>
          </a:stretch>
        </p:blipFill>
        <p:spPr>
          <a:xfrm>
            <a:off x="2045593" y="2366971"/>
            <a:ext cx="7792153" cy="3781194"/>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748531" y="1903736"/>
            <a:ext cx="268575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Water Source Table:</a:t>
            </a:r>
          </a:p>
        </p:txBody>
      </p:sp>
      <p:pic>
        <p:nvPicPr>
          <p:cNvPr id="8" name="Picture 8" descr="Graphical user interface, application&#10;&#10;Description automatically generated"/>
          <p:cNvPicPr>
            <a:picLocks noGrp="1" noChangeAspect="1"/>
          </p:cNvPicPr>
          <p:nvPr>
            <p:ph idx="1"/>
          </p:nvPr>
        </p:nvPicPr>
        <p:blipFill>
          <a:blip r:embed="rId2"/>
          <a:stretch>
            <a:fillRect/>
          </a:stretch>
        </p:blipFill>
        <p:spPr>
          <a:xfrm>
            <a:off x="1950745" y="2338034"/>
            <a:ext cx="8309799" cy="4031978"/>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normAutofit fontScale="92500" lnSpcReduction="10000"/>
          </a:bodyPr>
          <a:lstStyle/>
          <a:p>
            <a:pPr marL="0" indent="0">
              <a:buNone/>
            </a:pPr>
            <a:endParaRPr lang="en-US" b="1" dirty="0">
              <a:sym typeface="+mn-ea"/>
            </a:endParaRPr>
          </a:p>
          <a:p>
            <a:pPr marL="0" indent="0">
              <a:buNone/>
            </a:pPr>
            <a:r>
              <a:rPr lang="en-US" b="1" dirty="0">
                <a:sym typeface="+mn-ea"/>
              </a:rPr>
              <a:t>3. Employee</a:t>
            </a:r>
            <a:endParaRPr lang="en-US" b="1" dirty="0"/>
          </a:p>
          <a:p>
            <a:r>
              <a:rPr lang="en-US" b="1" dirty="0" err="1">
                <a:sym typeface="+mn-ea"/>
              </a:rPr>
              <a:t>EmpID</a:t>
            </a:r>
            <a:r>
              <a:rPr lang="en-US" b="1" dirty="0">
                <a:sym typeface="+mn-ea"/>
              </a:rPr>
              <a:t> – Primary Key</a:t>
            </a:r>
            <a:endParaRPr lang="en-US" b="1" dirty="0"/>
          </a:p>
          <a:p>
            <a:r>
              <a:rPr lang="en-US" b="1" dirty="0" err="1">
                <a:sym typeface="+mn-ea"/>
              </a:rPr>
              <a:t>EName</a:t>
            </a:r>
            <a:endParaRPr lang="en-US" b="1" dirty="0"/>
          </a:p>
          <a:p>
            <a:r>
              <a:rPr lang="en-US" b="1" dirty="0" err="1">
                <a:sym typeface="+mn-ea"/>
              </a:rPr>
              <a:t>ContactNumber</a:t>
            </a:r>
            <a:endParaRPr lang="en-US" b="1" dirty="0"/>
          </a:p>
          <a:p>
            <a:r>
              <a:rPr lang="en-US" b="1" dirty="0">
                <a:sym typeface="+mn-ea"/>
              </a:rPr>
              <a:t>Role</a:t>
            </a:r>
            <a:endParaRPr lang="en-US" b="1" dirty="0"/>
          </a:p>
          <a:p>
            <a:pPr marL="0" indent="0">
              <a:buNone/>
            </a:pPr>
            <a:endParaRPr lang="en-US" dirty="0"/>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748531" y="1874799"/>
            <a:ext cx="268575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Water Source Table:</a:t>
            </a:r>
          </a:p>
        </p:txBody>
      </p:sp>
      <p:pic>
        <p:nvPicPr>
          <p:cNvPr id="8" name="Picture 8" descr="Graphical user interface, application, table&#10;&#10;Description automatically generated"/>
          <p:cNvPicPr>
            <a:picLocks noGrp="1" noChangeAspect="1"/>
          </p:cNvPicPr>
          <p:nvPr>
            <p:ph idx="1"/>
          </p:nvPr>
        </p:nvPicPr>
        <p:blipFill>
          <a:blip r:embed="rId2"/>
          <a:stretch>
            <a:fillRect/>
          </a:stretch>
        </p:blipFill>
        <p:spPr>
          <a:xfrm>
            <a:off x="1920201" y="2309097"/>
            <a:ext cx="8351595" cy="4060915"/>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748531" y="1874799"/>
            <a:ext cx="268575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Water Usage Table:</a:t>
            </a:r>
          </a:p>
        </p:txBody>
      </p:sp>
      <p:pic>
        <p:nvPicPr>
          <p:cNvPr id="8" name="Picture 8" descr="Graphical user interface, application&#10;&#10;Description automatically generated"/>
          <p:cNvPicPr>
            <a:picLocks noGrp="1" noChangeAspect="1"/>
          </p:cNvPicPr>
          <p:nvPr>
            <p:ph idx="1"/>
          </p:nvPr>
        </p:nvPicPr>
        <p:blipFill>
          <a:blip r:embed="rId2"/>
          <a:stretch>
            <a:fillRect/>
          </a:stretch>
        </p:blipFill>
        <p:spPr>
          <a:xfrm>
            <a:off x="1953143" y="2309097"/>
            <a:ext cx="7870951" cy="3829422"/>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748531" y="1874799"/>
            <a:ext cx="268575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Water Usage Table:</a:t>
            </a:r>
          </a:p>
        </p:txBody>
      </p:sp>
      <p:pic>
        <p:nvPicPr>
          <p:cNvPr id="8" name="Picture 8" descr="Graphical user interface, table&#10;&#10;Description automatically generated"/>
          <p:cNvPicPr>
            <a:picLocks noGrp="1" noChangeAspect="1"/>
          </p:cNvPicPr>
          <p:nvPr>
            <p:ph idx="1"/>
          </p:nvPr>
        </p:nvPicPr>
        <p:blipFill>
          <a:blip r:embed="rId2"/>
          <a:stretch>
            <a:fillRect/>
          </a:stretch>
        </p:blipFill>
        <p:spPr>
          <a:xfrm>
            <a:off x="1987823" y="2315214"/>
            <a:ext cx="7853939" cy="3813071"/>
          </a:xfr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Sanitation Systems Table:</a:t>
            </a:r>
          </a:p>
        </p:txBody>
      </p:sp>
      <p:pic>
        <p:nvPicPr>
          <p:cNvPr id="8" name="Picture 8" descr="Graphical user interface, application&#10;&#10;Description automatically generated"/>
          <p:cNvPicPr>
            <a:picLocks noGrp="1" noChangeAspect="1"/>
          </p:cNvPicPr>
          <p:nvPr>
            <p:ph idx="1"/>
          </p:nvPr>
        </p:nvPicPr>
        <p:blipFill>
          <a:blip r:embed="rId2"/>
          <a:stretch>
            <a:fillRect/>
          </a:stretch>
        </p:blipFill>
        <p:spPr>
          <a:xfrm>
            <a:off x="1982685" y="2311934"/>
            <a:ext cx="7859077" cy="3815805"/>
          </a:xfr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Sanitation Systems Table:</a:t>
            </a:r>
          </a:p>
        </p:txBody>
      </p:sp>
      <p:pic>
        <p:nvPicPr>
          <p:cNvPr id="7" name="Picture 7" descr="Graphical user interface&#10;&#10;Description automatically generated"/>
          <p:cNvPicPr>
            <a:picLocks noGrp="1" noChangeAspect="1"/>
          </p:cNvPicPr>
          <p:nvPr>
            <p:ph idx="1"/>
          </p:nvPr>
        </p:nvPicPr>
        <p:blipFill>
          <a:blip r:embed="rId2"/>
          <a:stretch>
            <a:fillRect/>
          </a:stretch>
        </p:blipFill>
        <p:spPr>
          <a:xfrm>
            <a:off x="1981740" y="2311934"/>
            <a:ext cx="7825106" cy="3806840"/>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Expenditure Table:</a:t>
            </a:r>
            <a:endParaRPr lang="en-US">
              <a:ea typeface="+mj-ea"/>
              <a:cs typeface="+mj-cs"/>
            </a:endParaRPr>
          </a:p>
        </p:txBody>
      </p:sp>
      <p:pic>
        <p:nvPicPr>
          <p:cNvPr id="7" name="Picture 7" descr="Graphical user interface&#10;&#10;Description automatically generated"/>
          <p:cNvPicPr>
            <a:picLocks noGrp="1" noChangeAspect="1"/>
          </p:cNvPicPr>
          <p:nvPr>
            <p:ph idx="1"/>
          </p:nvPr>
        </p:nvPicPr>
        <p:blipFill>
          <a:blip r:embed="rId2"/>
          <a:stretch>
            <a:fillRect/>
          </a:stretch>
        </p:blipFill>
        <p:spPr>
          <a:xfrm>
            <a:off x="1996648" y="2311934"/>
            <a:ext cx="8198703" cy="3995098"/>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Expenditure Table:</a:t>
            </a:r>
            <a:endParaRPr lang="en-US">
              <a:ea typeface="+mj-ea"/>
              <a:cs typeface="+mj-cs"/>
            </a:endParaRPr>
          </a:p>
        </p:txBody>
      </p:sp>
      <p:pic>
        <p:nvPicPr>
          <p:cNvPr id="7" name="Picture 7" descr="Graphical user interface, application&#10;&#10;Description automatically generated"/>
          <p:cNvPicPr>
            <a:picLocks noGrp="1" noChangeAspect="1"/>
          </p:cNvPicPr>
          <p:nvPr>
            <p:ph idx="1"/>
          </p:nvPr>
        </p:nvPicPr>
        <p:blipFill>
          <a:blip r:embed="rId2"/>
          <a:stretch>
            <a:fillRect/>
          </a:stretch>
        </p:blipFill>
        <p:spPr>
          <a:xfrm>
            <a:off x="2000614" y="2311934"/>
            <a:ext cx="7841148" cy="3806840"/>
          </a:xfr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Donations Table:</a:t>
            </a:r>
            <a:endParaRPr lang="en-US">
              <a:ea typeface="+mj-ea"/>
              <a:cs typeface="+mj-cs"/>
            </a:endParaRPr>
          </a:p>
        </p:txBody>
      </p:sp>
      <p:pic>
        <p:nvPicPr>
          <p:cNvPr id="7" name="Picture 7" descr="Graphical user interface, application&#10;&#10;Description automatically generated"/>
          <p:cNvPicPr>
            <a:picLocks noGrp="1" noChangeAspect="1"/>
          </p:cNvPicPr>
          <p:nvPr>
            <p:ph idx="1"/>
          </p:nvPr>
        </p:nvPicPr>
        <p:blipFill>
          <a:blip r:embed="rId2"/>
          <a:stretch>
            <a:fillRect/>
          </a:stretch>
        </p:blipFill>
        <p:spPr>
          <a:xfrm>
            <a:off x="1942802" y="2311934"/>
            <a:ext cx="8306394" cy="4030957"/>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a:t>
            </a:r>
          </a:p>
        </p:txBody>
      </p:sp>
      <p:sp>
        <p:nvSpPr>
          <p:cNvPr id="3" name="Subtitle 2"/>
          <p:cNvSpPr txBox="1"/>
          <p:nvPr/>
        </p:nvSpPr>
        <p:spPr>
          <a:xfrm>
            <a:off x="4408844" y="1874799"/>
            <a:ext cx="3328408" cy="43497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3200" kern="1200">
                <a:solidFill>
                  <a:schemeClr val="tx1"/>
                </a:solidFill>
                <a:latin typeface="Oswald" pitchFamily="2" charset="0"/>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2800" kern="1200">
                <a:solidFill>
                  <a:schemeClr val="tx1"/>
                </a:solidFill>
                <a:latin typeface="Oswald" pitchFamily="2" charset="0"/>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2400" kern="1200">
                <a:solidFill>
                  <a:schemeClr val="tx1"/>
                </a:solidFill>
                <a:latin typeface="Oswald" pitchFamily="2" charset="0"/>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2000" kern="1200">
                <a:solidFill>
                  <a:schemeClr val="tx1"/>
                </a:solidFill>
                <a:latin typeface="Oswald" pitchFamily="2" charset="0"/>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None/>
            </a:pPr>
            <a:r>
              <a:rPr lang="en-US" sz="2000" b="1">
                <a:solidFill>
                  <a:srgbClr val="FFC000"/>
                </a:solidFill>
                <a:latin typeface="Oswald"/>
                <a:ea typeface="+mj-ea"/>
                <a:cs typeface="+mj-cs"/>
              </a:rPr>
              <a:t>Donations Table:</a:t>
            </a:r>
            <a:endParaRPr lang="en-US">
              <a:ea typeface="+mj-ea"/>
              <a:cs typeface="+mj-cs"/>
            </a:endParaRPr>
          </a:p>
        </p:txBody>
      </p:sp>
      <p:pic>
        <p:nvPicPr>
          <p:cNvPr id="7" name="Picture 7" descr="Graphical user interface, application&#10;&#10;Description automatically generated"/>
          <p:cNvPicPr>
            <a:picLocks noGrp="1" noChangeAspect="1"/>
          </p:cNvPicPr>
          <p:nvPr>
            <p:ph idx="1"/>
          </p:nvPr>
        </p:nvPicPr>
        <p:blipFill>
          <a:blip r:embed="rId2"/>
          <a:stretch>
            <a:fillRect/>
          </a:stretch>
        </p:blipFill>
        <p:spPr>
          <a:xfrm>
            <a:off x="1996590" y="2311934"/>
            <a:ext cx="7849195" cy="3806840"/>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Code</a:t>
            </a:r>
          </a:p>
        </p:txBody>
      </p:sp>
      <p:sp>
        <p:nvSpPr>
          <p:cNvPr id="3" name="Content Placeholder 2"/>
          <p:cNvSpPr>
            <a:spLocks noGrp="1"/>
          </p:cNvSpPr>
          <p:nvPr>
            <p:ph idx="1"/>
          </p:nvPr>
        </p:nvSpPr>
        <p:spPr/>
        <p:txBody>
          <a:bodyPr>
            <a:normAutofit lnSpcReduction="10000"/>
          </a:bodyPr>
          <a:lstStyle/>
          <a:p>
            <a:pPr marL="0" indent="0">
              <a:lnSpc>
                <a:spcPct val="115000"/>
              </a:lnSpc>
              <a:spcAft>
                <a:spcPts val="1000"/>
              </a:spcAft>
              <a:buNone/>
            </a:pPr>
            <a:r>
              <a:rPr lang="en-IN" sz="2000" dirty="0" err="1">
                <a:effectLst/>
                <a:latin typeface="Calibri" panose="020F0502020204030204" pitchFamily="34" charset="0"/>
                <a:ea typeface="Times New Roman" panose="02020603050405020304" pitchFamily="18" charset="0"/>
                <a:cs typeface="Calibri" panose="020F0502020204030204" pitchFamily="34" charset="0"/>
              </a:rPr>
              <a:t>const</a:t>
            </a:r>
            <a:r>
              <a:rPr lang="en-IN" sz="2000" dirty="0">
                <a:effectLst/>
                <a:latin typeface="Calibri" panose="020F0502020204030204" pitchFamily="34" charset="0"/>
                <a:ea typeface="Times New Roman" panose="02020603050405020304" pitchFamily="18" charset="0"/>
                <a:cs typeface="Calibri" panose="020F0502020204030204" pitchFamily="34" charset="0"/>
              </a:rPr>
              <a:t> </a:t>
            </a:r>
            <a:r>
              <a:rPr lang="en-IN" sz="2000" dirty="0" err="1">
                <a:effectLst/>
                <a:latin typeface="Calibri" panose="020F0502020204030204" pitchFamily="34" charset="0"/>
                <a:ea typeface="Times New Roman" panose="02020603050405020304" pitchFamily="18" charset="0"/>
                <a:cs typeface="Calibri" panose="020F0502020204030204" pitchFamily="34" charset="0"/>
              </a:rPr>
              <a:t>mysql</a:t>
            </a:r>
            <a:r>
              <a:rPr lang="en-IN" sz="2000" dirty="0">
                <a:effectLst/>
                <a:latin typeface="Calibri" panose="020F0502020204030204" pitchFamily="34" charset="0"/>
                <a:ea typeface="Times New Roman" panose="02020603050405020304" pitchFamily="18" charset="0"/>
                <a:cs typeface="Calibri" panose="020F0502020204030204" pitchFamily="34" charset="0"/>
              </a:rPr>
              <a:t> = require('</a:t>
            </a:r>
            <a:r>
              <a:rPr lang="en-IN" sz="2000" dirty="0" err="1">
                <a:effectLst/>
                <a:latin typeface="Calibri" panose="020F0502020204030204" pitchFamily="34" charset="0"/>
                <a:ea typeface="Times New Roman" panose="02020603050405020304" pitchFamily="18" charset="0"/>
                <a:cs typeface="Calibri" panose="020F0502020204030204" pitchFamily="34" charset="0"/>
              </a:rPr>
              <a:t>mysql</a:t>
            </a:r>
            <a:r>
              <a:rPr lang="en-IN" sz="2000" dirty="0">
                <a:effectLst/>
                <a:latin typeface="Calibri" panose="020F0502020204030204" pitchFamily="34" charset="0"/>
                <a:ea typeface="Times New Roman" panose="02020603050405020304" pitchFamily="18" charset="0"/>
                <a:cs typeface="Calibri" panose="020F0502020204030204" pitchFamily="34" charset="0"/>
              </a:rPr>
              <a:t>');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r>
              <a:rPr lang="en-IN" sz="2000" dirty="0" err="1">
                <a:effectLst/>
                <a:latin typeface="Calibri" panose="020F0502020204030204" pitchFamily="34" charset="0"/>
                <a:ea typeface="Times New Roman" panose="02020603050405020304" pitchFamily="18" charset="0"/>
                <a:cs typeface="Calibri" panose="020F0502020204030204" pitchFamily="34" charset="0"/>
              </a:rPr>
              <a:t>const</a:t>
            </a:r>
            <a:r>
              <a:rPr lang="en-IN" sz="2000" dirty="0">
                <a:effectLst/>
                <a:latin typeface="Calibri" panose="020F0502020204030204" pitchFamily="34" charset="0"/>
                <a:ea typeface="Times New Roman" panose="02020603050405020304" pitchFamily="18" charset="0"/>
                <a:cs typeface="Calibri" panose="020F0502020204030204" pitchFamily="34" charset="0"/>
              </a:rPr>
              <a:t> connection = </a:t>
            </a:r>
            <a:r>
              <a:rPr lang="en-IN" sz="2000" dirty="0" err="1">
                <a:effectLst/>
                <a:latin typeface="Calibri" panose="020F0502020204030204" pitchFamily="34" charset="0"/>
                <a:ea typeface="Times New Roman" panose="02020603050405020304" pitchFamily="18" charset="0"/>
                <a:cs typeface="Calibri" panose="020F0502020204030204" pitchFamily="34" charset="0"/>
              </a:rPr>
              <a:t>mysql.createConnection</a:t>
            </a:r>
            <a:r>
              <a:rPr lang="en-IN" sz="2000" dirty="0">
                <a:effectLst/>
                <a:latin typeface="Calibri" panose="020F0502020204030204" pitchFamily="34" charset="0"/>
                <a:ea typeface="Times New Roman" panose="02020603050405020304" pitchFamily="18" charset="0"/>
                <a:cs typeface="Calibri" panose="020F0502020204030204" pitchFamily="34" charset="0"/>
              </a:rPr>
              <a:t>({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r>
              <a:rPr lang="en-IN" sz="2000" dirty="0">
                <a:effectLst/>
                <a:latin typeface="Calibri" panose="020F0502020204030204" pitchFamily="34" charset="0"/>
                <a:ea typeface="Times New Roman" panose="02020603050405020304" pitchFamily="18" charset="0"/>
                <a:cs typeface="Calibri" panose="020F0502020204030204" pitchFamily="34" charset="0"/>
              </a:rPr>
              <a:t>  host: "localhost",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r>
              <a:rPr lang="en-IN" sz="2000" dirty="0">
                <a:effectLst/>
                <a:latin typeface="Calibri" panose="020F0502020204030204" pitchFamily="34" charset="0"/>
                <a:ea typeface="Times New Roman" panose="02020603050405020304" pitchFamily="18" charset="0"/>
                <a:cs typeface="Calibri" panose="020F0502020204030204" pitchFamily="34" charset="0"/>
              </a:rPr>
              <a:t>  user: "root",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r>
              <a:rPr lang="en-IN" sz="2000" dirty="0">
                <a:effectLst/>
                <a:latin typeface="Calibri" panose="020F0502020204030204" pitchFamily="34" charset="0"/>
                <a:ea typeface="Times New Roman" panose="02020603050405020304" pitchFamily="18" charset="0"/>
                <a:cs typeface="Calibri" panose="020F0502020204030204" pitchFamily="34" charset="0"/>
              </a:rPr>
              <a:t>  password: "root",  port: 3306</a:t>
            </a:r>
          </a:p>
          <a:p>
            <a:pPr marL="0" indent="0">
              <a:lnSpc>
                <a:spcPct val="115000"/>
              </a:lnSpc>
              <a:spcAft>
                <a:spcPts val="1000"/>
              </a:spcAft>
              <a:buNone/>
            </a:pPr>
            <a:r>
              <a:rPr lang="en-IN" sz="2000" dirty="0">
                <a:effectLst/>
                <a:latin typeface="Calibri" panose="020F0502020204030204" pitchFamily="34" charset="0"/>
                <a:ea typeface="Times New Roman" panose="02020603050405020304" pitchFamily="18" charset="0"/>
                <a:cs typeface="Calibri" panose="020F0502020204030204" pitchFamily="34" charset="0"/>
              </a:rPr>
              <a:t>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r>
              <a:rPr lang="en-IN" sz="2000" dirty="0" err="1">
                <a:effectLst/>
                <a:latin typeface="Calibri" panose="020F0502020204030204" pitchFamily="34" charset="0"/>
                <a:ea typeface="Times New Roman" panose="02020603050405020304" pitchFamily="18" charset="0"/>
                <a:cs typeface="Calibri" panose="020F0502020204030204" pitchFamily="34" charset="0"/>
              </a:rPr>
              <a:t>module.exports</a:t>
            </a:r>
            <a:r>
              <a:rPr lang="en-IN" sz="2000" dirty="0">
                <a:effectLst/>
                <a:latin typeface="Calibri" panose="020F0502020204030204" pitchFamily="34" charset="0"/>
                <a:ea typeface="Times New Roman" panose="02020603050405020304" pitchFamily="18" charset="0"/>
                <a:cs typeface="Calibri" panose="020F0502020204030204" pitchFamily="34" charset="0"/>
              </a:rPr>
              <a:t> = connection;</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normAutofit fontScale="92500" lnSpcReduction="10000"/>
          </a:bodyPr>
          <a:lstStyle/>
          <a:p>
            <a:pPr marL="0" indent="0">
              <a:buNone/>
            </a:pPr>
            <a:endParaRPr lang="en-US" b="1" dirty="0">
              <a:sym typeface="+mn-ea"/>
            </a:endParaRPr>
          </a:p>
          <a:p>
            <a:pPr marL="0" indent="0">
              <a:buNone/>
            </a:pPr>
            <a:r>
              <a:rPr lang="en-US" b="1" dirty="0">
                <a:sym typeface="+mn-ea"/>
              </a:rPr>
              <a:t>4. Authority</a:t>
            </a:r>
            <a:endParaRPr lang="en-US" b="1" dirty="0"/>
          </a:p>
          <a:p>
            <a:r>
              <a:rPr lang="en-US" b="1" dirty="0" err="1">
                <a:sym typeface="+mn-ea"/>
              </a:rPr>
              <a:t>EmpID</a:t>
            </a:r>
            <a:r>
              <a:rPr lang="en-US" b="1" dirty="0">
                <a:sym typeface="+mn-ea"/>
              </a:rPr>
              <a:t> – Primary Key</a:t>
            </a:r>
            <a:endParaRPr lang="en-US" b="1" dirty="0"/>
          </a:p>
          <a:p>
            <a:r>
              <a:rPr lang="en-US" b="1" dirty="0" err="1">
                <a:sym typeface="+mn-ea"/>
              </a:rPr>
              <a:t>EName</a:t>
            </a:r>
            <a:endParaRPr lang="en-US" b="1" dirty="0"/>
          </a:p>
          <a:p>
            <a:r>
              <a:rPr lang="en-US" b="1" dirty="0" err="1">
                <a:sym typeface="+mn-ea"/>
              </a:rPr>
              <a:t>ContactNumber</a:t>
            </a:r>
            <a:endParaRPr lang="en-US" b="1" dirty="0"/>
          </a:p>
          <a:p>
            <a:r>
              <a:rPr lang="en-US" b="1" dirty="0">
                <a:sym typeface="+mn-ea"/>
              </a:rPr>
              <a:t>Role</a:t>
            </a:r>
            <a:endParaRPr lang="en-US" b="1" dirty="0"/>
          </a:p>
          <a:p>
            <a:pPr marL="0" indent="0">
              <a:buNone/>
            </a:pPr>
            <a:endParaRPr lang="en-US" dirty="0"/>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Screen Home Page</a:t>
            </a:r>
          </a:p>
        </p:txBody>
      </p:sp>
      <p:pic>
        <p:nvPicPr>
          <p:cNvPr id="1028" name="Picture 4">
            <a:extLst>
              <a:ext uri="{FF2B5EF4-FFF2-40B4-BE49-F238E27FC236}">
                <a16:creationId xmlns:a16="http://schemas.microsoft.com/office/drawing/2014/main" id="{AB80E464-32DD-4435-AB5A-357792911C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4128" y="2222500"/>
            <a:ext cx="7243743" cy="363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964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Screen – Admin Dashboard</a:t>
            </a:r>
          </a:p>
        </p:txBody>
      </p:sp>
      <p:pic>
        <p:nvPicPr>
          <p:cNvPr id="4" name="Content Placeholder 3">
            <a:extLst>
              <a:ext uri="{FF2B5EF4-FFF2-40B4-BE49-F238E27FC236}">
                <a16:creationId xmlns:a16="http://schemas.microsoft.com/office/drawing/2014/main" id="{F9CD96DB-7777-448B-873D-7A142A1D7815}"/>
              </a:ext>
            </a:extLst>
          </p:cNvPr>
          <p:cNvPicPr>
            <a:picLocks noGrp="1" noChangeAspect="1"/>
          </p:cNvPicPr>
          <p:nvPr>
            <p:ph idx="1"/>
          </p:nvPr>
        </p:nvPicPr>
        <p:blipFill>
          <a:blip r:embed="rId2"/>
          <a:stretch>
            <a:fillRect/>
          </a:stretch>
        </p:blipFill>
        <p:spPr>
          <a:xfrm>
            <a:off x="1272124" y="2222500"/>
            <a:ext cx="9647752" cy="3636963"/>
          </a:xfrm>
          <a:prstGeom prst="rect">
            <a:avLst/>
          </a:prstGeom>
        </p:spPr>
      </p:pic>
    </p:spTree>
    <p:extLst>
      <p:ext uri="{BB962C8B-B14F-4D97-AF65-F5344CB8AC3E}">
        <p14:creationId xmlns:p14="http://schemas.microsoft.com/office/powerpoint/2010/main" val="1600684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Screen – Analytics (Report)</a:t>
            </a:r>
          </a:p>
        </p:txBody>
      </p:sp>
      <p:pic>
        <p:nvPicPr>
          <p:cNvPr id="5" name="Content Placeholder 4">
            <a:extLst>
              <a:ext uri="{FF2B5EF4-FFF2-40B4-BE49-F238E27FC236}">
                <a16:creationId xmlns:a16="http://schemas.microsoft.com/office/drawing/2014/main" id="{75949F34-7CCD-4C1A-8DB4-0A4CEC43004C}"/>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19900" y="2548775"/>
            <a:ext cx="5952200" cy="2984413"/>
          </a:xfrm>
          <a:prstGeom prst="rect">
            <a:avLst/>
          </a:prstGeom>
          <a:noFill/>
          <a:ln>
            <a:noFill/>
          </a:ln>
        </p:spPr>
      </p:pic>
    </p:spTree>
    <p:extLst>
      <p:ext uri="{BB962C8B-B14F-4D97-AF65-F5344CB8AC3E}">
        <p14:creationId xmlns:p14="http://schemas.microsoft.com/office/powerpoint/2010/main" val="11011286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Screen – Emergency Service Request</a:t>
            </a:r>
          </a:p>
        </p:txBody>
      </p:sp>
      <p:pic>
        <p:nvPicPr>
          <p:cNvPr id="9" name="Content Placeholder 8">
            <a:extLst>
              <a:ext uri="{FF2B5EF4-FFF2-40B4-BE49-F238E27FC236}">
                <a16:creationId xmlns:a16="http://schemas.microsoft.com/office/drawing/2014/main" id="{CE75E3ED-FF66-41C1-80A3-8386981C951B}"/>
              </a:ext>
            </a:extLst>
          </p:cNvPr>
          <p:cNvPicPr>
            <a:picLocks noGrp="1" noChangeAspect="1"/>
          </p:cNvPicPr>
          <p:nvPr>
            <p:ph idx="1"/>
          </p:nvPr>
        </p:nvPicPr>
        <p:blipFill>
          <a:blip r:embed="rId2"/>
          <a:stretch>
            <a:fillRect/>
          </a:stretch>
        </p:blipFill>
        <p:spPr>
          <a:xfrm>
            <a:off x="3567112" y="2464594"/>
            <a:ext cx="5057775" cy="3152775"/>
          </a:xfrm>
          <a:prstGeom prst="rect">
            <a:avLst/>
          </a:prstGeom>
        </p:spPr>
      </p:pic>
    </p:spTree>
    <p:extLst>
      <p:ext uri="{BB962C8B-B14F-4D97-AF65-F5344CB8AC3E}">
        <p14:creationId xmlns:p14="http://schemas.microsoft.com/office/powerpoint/2010/main" val="3756797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Screen – Emergency Output</a:t>
            </a:r>
          </a:p>
        </p:txBody>
      </p:sp>
      <p:pic>
        <p:nvPicPr>
          <p:cNvPr id="5" name="Content Placeholder 4">
            <a:extLst>
              <a:ext uri="{FF2B5EF4-FFF2-40B4-BE49-F238E27FC236}">
                <a16:creationId xmlns:a16="http://schemas.microsoft.com/office/drawing/2014/main" id="{2A61D550-4685-4037-96FD-31757C4D2A76}"/>
              </a:ext>
            </a:extLst>
          </p:cNvPr>
          <p:cNvPicPr>
            <a:picLocks noGrp="1" noChangeAspect="1"/>
          </p:cNvPicPr>
          <p:nvPr>
            <p:ph idx="1"/>
          </p:nvPr>
        </p:nvPicPr>
        <p:blipFill>
          <a:blip r:embed="rId2"/>
          <a:stretch>
            <a:fillRect/>
          </a:stretch>
        </p:blipFill>
        <p:spPr>
          <a:xfrm>
            <a:off x="2086015" y="2222500"/>
            <a:ext cx="8019969" cy="3636963"/>
          </a:xfrm>
          <a:prstGeom prst="rect">
            <a:avLst/>
          </a:prstGeom>
        </p:spPr>
      </p:pic>
    </p:spTree>
    <p:extLst>
      <p:ext uri="{BB962C8B-B14F-4D97-AF65-F5344CB8AC3E}">
        <p14:creationId xmlns:p14="http://schemas.microsoft.com/office/powerpoint/2010/main" val="2498903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Oswald"/>
              </a:rPr>
              <a:t>Conclusion</a:t>
            </a:r>
            <a:endParaRPr lang="en-US" dirty="0"/>
          </a:p>
        </p:txBody>
      </p:sp>
      <p:sp>
        <p:nvSpPr>
          <p:cNvPr id="3" name="Content Placeholder 2"/>
          <p:cNvSpPr>
            <a:spLocks noGrp="1"/>
          </p:cNvSpPr>
          <p:nvPr>
            <p:ph idx="1"/>
          </p:nvPr>
        </p:nvSpPr>
        <p:spPr/>
        <p:txBody>
          <a:bodyPr>
            <a:normAutofit/>
          </a:bodyPr>
          <a:lstStyle/>
          <a:p>
            <a:pPr marL="0" indent="0">
              <a:lnSpc>
                <a:spcPct val="115000"/>
              </a:lnSpc>
              <a:spcAft>
                <a:spcPts val="1000"/>
              </a:spcAft>
              <a:buNone/>
            </a:pPr>
            <a:r>
              <a:rPr lang="en-US" sz="2800" dirty="0">
                <a:effectLst/>
                <a:latin typeface="Calibri" panose="020F0502020204030204" pitchFamily="34" charset="0"/>
                <a:ea typeface="Calibri" panose="020F0502020204030204" pitchFamily="34" charset="0"/>
                <a:cs typeface="Mangal" panose="02040503050203030202" pitchFamily="18" charset="0"/>
              </a:rPr>
              <a:t>The goal of the project which was to develop a monitoring system for a Rural Water Supply and Sanitation System was met and the data collected from the model has been used to analyze various parameters and provide insights for the organization undertaking the project work in real life.</a:t>
            </a:r>
            <a:endParaRPr lang="en-IN" sz="2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903182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Reference</a:t>
            </a:r>
            <a:endParaRPr lang="en-US"/>
          </a:p>
        </p:txBody>
      </p:sp>
      <p:sp>
        <p:nvSpPr>
          <p:cNvPr id="3" name="Content Placeholder 2"/>
          <p:cNvSpPr>
            <a:spLocks noGrp="1"/>
          </p:cNvSpPr>
          <p:nvPr>
            <p:ph idx="1"/>
          </p:nvPr>
        </p:nvSpPr>
        <p:spPr/>
        <p:txBody>
          <a:bodyPr>
            <a:normAutofit fontScale="77500" lnSpcReduction="20000"/>
          </a:bodyPr>
          <a:lstStyle/>
          <a:p>
            <a:pPr>
              <a:buNone/>
            </a:pPr>
            <a:r>
              <a:rPr lang="en-US" b="1" dirty="0">
                <a:latin typeface="Oswald"/>
              </a:rPr>
              <a:t>React Tutorial for Beginners - Programming with Mosh</a:t>
            </a:r>
            <a:r>
              <a:rPr lang="en-US" dirty="0">
                <a:latin typeface="Oswald"/>
              </a:rPr>
              <a:t> </a:t>
            </a:r>
            <a:endParaRPr lang="en-US" dirty="0"/>
          </a:p>
          <a:p>
            <a:pPr>
              <a:buNone/>
            </a:pPr>
            <a:r>
              <a:rPr lang="en-US" dirty="0"/>
              <a:t>  Website: YouTube </a:t>
            </a:r>
          </a:p>
          <a:p>
            <a:pPr>
              <a:buNone/>
            </a:pPr>
            <a:r>
              <a:rPr lang="en-US" dirty="0"/>
              <a:t>  Date of Visit: 01/10/2020 – 09/10/2020 </a:t>
            </a:r>
          </a:p>
          <a:p>
            <a:pPr>
              <a:buNone/>
            </a:pPr>
            <a:r>
              <a:rPr lang="en-US" dirty="0">
                <a:latin typeface="Oswald"/>
              </a:rPr>
              <a:t>  URL: </a:t>
            </a:r>
            <a:r>
              <a:rPr lang="en-US" dirty="0">
                <a:latin typeface="Oswald"/>
                <a:hlinkClick r:id="rId2"/>
              </a:rPr>
              <a:t>https://www.youtube.com/watch?v=Ke90Tje7VS0</a:t>
            </a:r>
            <a:r>
              <a:rPr lang="en-US" dirty="0">
                <a:latin typeface="Oswald"/>
              </a:rPr>
              <a:t> </a:t>
            </a:r>
            <a:endParaRPr lang="en-US" dirty="0"/>
          </a:p>
          <a:p>
            <a:pPr>
              <a:buNone/>
            </a:pPr>
            <a:r>
              <a:rPr lang="en-US" b="1" dirty="0">
                <a:latin typeface="Oswald"/>
              </a:rPr>
              <a:t>Example Live Project - Kerala Rural Water Supply and Sanitation Agency</a:t>
            </a:r>
            <a:r>
              <a:rPr lang="en-US" dirty="0">
                <a:latin typeface="Oswald"/>
              </a:rPr>
              <a:t> </a:t>
            </a:r>
            <a:endParaRPr lang="en-US" dirty="0"/>
          </a:p>
          <a:p>
            <a:pPr>
              <a:buNone/>
            </a:pPr>
            <a:r>
              <a:rPr lang="en-US" dirty="0"/>
              <a:t>  Website: jalanidhi.kerala.gov.in </a:t>
            </a:r>
          </a:p>
          <a:p>
            <a:pPr>
              <a:buNone/>
            </a:pPr>
            <a:r>
              <a:rPr lang="en-US" dirty="0"/>
              <a:t>  Date of Visit: 07/09/2020 – 09/10/2020 </a:t>
            </a:r>
          </a:p>
          <a:p>
            <a:pPr marL="0" indent="0">
              <a:buNone/>
            </a:pPr>
            <a:r>
              <a:rPr lang="en-US" dirty="0">
                <a:latin typeface="Oswald"/>
              </a:rPr>
              <a:t>  URL: </a:t>
            </a:r>
            <a:r>
              <a:rPr lang="en-US" dirty="0">
                <a:latin typeface="Oswald"/>
                <a:hlinkClick r:id="rId3"/>
              </a:rPr>
              <a:t>https://jalanidhi.kerala.gov.in/page/render/reference/Jalanidhi_Analytics</a:t>
            </a:r>
            <a:r>
              <a:rPr lang="en-US" dirty="0">
                <a:latin typeface="Oswald"/>
              </a:rPr>
              <a:t> </a:t>
            </a:r>
            <a:endParaRPr lang="en-US" dirty="0"/>
          </a:p>
        </p:txBody>
      </p:sp>
    </p:spTree>
    <p:extLst>
      <p:ext uri="{BB962C8B-B14F-4D97-AF65-F5344CB8AC3E}">
        <p14:creationId xmlns:p14="http://schemas.microsoft.com/office/powerpoint/2010/main" val="11787851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Thank You</a:t>
            </a:r>
            <a:endParaRPr lang="en-US"/>
          </a:p>
        </p:txBody>
      </p:sp>
      <p:sp>
        <p:nvSpPr>
          <p:cNvPr id="3" name="Content Placeholder 2"/>
          <p:cNvSpPr>
            <a:spLocks noGrp="1"/>
          </p:cNvSpPr>
          <p:nvPr>
            <p:ph idx="1"/>
          </p:nvPr>
        </p:nvSpPr>
        <p:spPr/>
        <p:txBody>
          <a:bodyPr/>
          <a:lstStyle/>
          <a:p>
            <a:pPr marL="0" indent="0">
              <a:buNone/>
            </a:pPr>
            <a:r>
              <a:rPr lang="en-US">
                <a:latin typeface="Oswald"/>
              </a:rPr>
              <a:t>Happy to Answer your Questions!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normAutofit fontScale="90000" lnSpcReduction="10000"/>
          </a:bodyPr>
          <a:lstStyle/>
          <a:p>
            <a:pPr marL="0" indent="0">
              <a:buNone/>
            </a:pPr>
            <a:endParaRPr lang="en-US" b="1" dirty="0">
              <a:sym typeface="+mn-ea"/>
            </a:endParaRPr>
          </a:p>
          <a:p>
            <a:pPr marL="0" indent="0">
              <a:buNone/>
            </a:pPr>
            <a:r>
              <a:rPr lang="en-US" b="1" dirty="0">
                <a:sym typeface="+mn-ea"/>
              </a:rPr>
              <a:t>5. Operator</a:t>
            </a:r>
            <a:endParaRPr lang="en-US" b="1" dirty="0"/>
          </a:p>
          <a:p>
            <a:r>
              <a:rPr lang="en-US" b="1" dirty="0">
                <a:sym typeface="+mn-ea"/>
              </a:rPr>
              <a:t>OID – Primary Key</a:t>
            </a:r>
            <a:endParaRPr lang="en-US" b="1" dirty="0"/>
          </a:p>
          <a:p>
            <a:r>
              <a:rPr lang="en-US" b="1" dirty="0" err="1">
                <a:sym typeface="+mn-ea"/>
              </a:rPr>
              <a:t>OName</a:t>
            </a:r>
            <a:endParaRPr lang="en-US" b="1" dirty="0"/>
          </a:p>
          <a:p>
            <a:r>
              <a:rPr lang="en-US" b="1" dirty="0">
                <a:sym typeface="+mn-ea"/>
              </a:rPr>
              <a:t>Shift</a:t>
            </a:r>
            <a:endParaRPr lang="en-US" b="1" dirty="0"/>
          </a:p>
          <a:p>
            <a:r>
              <a:rPr lang="en-US" b="1" dirty="0">
                <a:sym typeface="+mn-ea"/>
              </a:rPr>
              <a:t>Designation</a:t>
            </a:r>
            <a:endParaRPr lang="en-US" b="1" dirty="0"/>
          </a:p>
          <a:p>
            <a:pPr marL="0" indent="0">
              <a:buNone/>
            </a:pPr>
            <a:endParaRPr lang="en-US" dirty="0"/>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normAutofit fontScale="92500" lnSpcReduction="10000"/>
          </a:bodyPr>
          <a:lstStyle/>
          <a:p>
            <a:pPr marL="0" indent="0">
              <a:buNone/>
            </a:pPr>
            <a:endParaRPr lang="en-US" b="1" dirty="0">
              <a:sym typeface="+mn-ea"/>
            </a:endParaRPr>
          </a:p>
          <a:p>
            <a:pPr marL="0" indent="0">
              <a:buNone/>
            </a:pPr>
            <a:r>
              <a:rPr lang="en-US" b="1" dirty="0">
                <a:sym typeface="+mn-ea"/>
              </a:rPr>
              <a:t>6. Families</a:t>
            </a:r>
            <a:endParaRPr lang="en-US" b="1" dirty="0"/>
          </a:p>
          <a:p>
            <a:r>
              <a:rPr lang="en-US" b="1" dirty="0">
                <a:sym typeface="+mn-ea"/>
              </a:rPr>
              <a:t>FID – Primary Key</a:t>
            </a:r>
            <a:endParaRPr lang="en-US" b="1" dirty="0"/>
          </a:p>
          <a:p>
            <a:r>
              <a:rPr lang="en-US" b="1" dirty="0">
                <a:sym typeface="+mn-ea"/>
              </a:rPr>
              <a:t>Persons</a:t>
            </a:r>
            <a:endParaRPr lang="en-US" b="1" dirty="0"/>
          </a:p>
          <a:p>
            <a:r>
              <a:rPr lang="en-US" b="1" dirty="0" err="1">
                <a:sym typeface="+mn-ea"/>
              </a:rPr>
              <a:t>FamHead</a:t>
            </a:r>
            <a:endParaRPr lang="en-US" b="1" dirty="0"/>
          </a:p>
          <a:p>
            <a:r>
              <a:rPr lang="en-US" b="1" dirty="0" err="1"/>
              <a:t>Pincode</a:t>
            </a:r>
            <a:endParaRPr lang="en-US" b="1" dirty="0"/>
          </a:p>
          <a:p>
            <a:pPr marL="0" indent="0">
              <a:buNone/>
            </a:pPr>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lstStyle/>
          <a:p>
            <a:pPr marL="0" indent="0">
              <a:buNone/>
            </a:pPr>
            <a:r>
              <a:rPr lang="en-US" b="1" dirty="0">
                <a:sym typeface="+mn-ea"/>
              </a:rPr>
              <a:t>7. Funds</a:t>
            </a:r>
            <a:endParaRPr lang="en-US" b="1" dirty="0"/>
          </a:p>
          <a:p>
            <a:r>
              <a:rPr lang="en-US" b="1" dirty="0" err="1">
                <a:sym typeface="+mn-ea"/>
              </a:rPr>
              <a:t>FundType</a:t>
            </a:r>
            <a:r>
              <a:rPr lang="en-US" b="1" dirty="0">
                <a:sym typeface="+mn-ea"/>
              </a:rPr>
              <a:t> – Primary Key</a:t>
            </a:r>
            <a:endParaRPr lang="en-US" b="1" dirty="0"/>
          </a:p>
          <a:p>
            <a:r>
              <a:rPr lang="en-US" b="1" dirty="0" err="1">
                <a:sym typeface="+mn-ea"/>
              </a:rPr>
              <a:t>FundsUsed</a:t>
            </a:r>
            <a:endParaRPr lang="en-US" b="1" dirty="0"/>
          </a:p>
          <a:p>
            <a:r>
              <a:rPr lang="en-US" b="1" dirty="0" err="1">
                <a:sym typeface="+mn-ea"/>
              </a:rPr>
              <a:t>FundsRemaining</a:t>
            </a:r>
            <a:endParaRPr lang="en-US" b="1" dirty="0"/>
          </a:p>
          <a:p>
            <a:pPr marL="0" indent="0">
              <a:buNone/>
            </a:pPr>
            <a:endParaRPr lang="en-US" dirty="0"/>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ER diagram - Attributes</a:t>
            </a:r>
            <a:endParaRPr lang="en-US"/>
          </a:p>
        </p:txBody>
      </p:sp>
      <p:sp>
        <p:nvSpPr>
          <p:cNvPr id="3" name="Content Placeholder 2"/>
          <p:cNvSpPr>
            <a:spLocks noGrp="1"/>
          </p:cNvSpPr>
          <p:nvPr>
            <p:ph idx="1"/>
          </p:nvPr>
        </p:nvSpPr>
        <p:spPr/>
        <p:txBody>
          <a:bodyPr>
            <a:normAutofit fontScale="77500" lnSpcReduction="10000"/>
          </a:bodyPr>
          <a:lstStyle/>
          <a:p>
            <a:pPr marL="514350" indent="-514350">
              <a:buAutoNum type="arabicPeriod"/>
            </a:pPr>
            <a:endParaRPr lang="en-US" dirty="0"/>
          </a:p>
          <a:p>
            <a:pPr marL="0" indent="0">
              <a:buNone/>
            </a:pPr>
            <a:endParaRPr lang="en-US" b="1" dirty="0"/>
          </a:p>
          <a:p>
            <a:pPr marL="0" indent="0">
              <a:buNone/>
            </a:pPr>
            <a:r>
              <a:rPr lang="en-US" b="1" dirty="0">
                <a:sym typeface="+mn-ea"/>
              </a:rPr>
              <a:t>8. Donor</a:t>
            </a:r>
            <a:endParaRPr lang="en-US" b="1" dirty="0"/>
          </a:p>
          <a:p>
            <a:r>
              <a:rPr lang="en-US" b="1" dirty="0" err="1">
                <a:sym typeface="+mn-ea"/>
              </a:rPr>
              <a:t>TransactionID</a:t>
            </a:r>
            <a:r>
              <a:rPr lang="en-US" b="1" dirty="0">
                <a:sym typeface="+mn-ea"/>
              </a:rPr>
              <a:t> – Primary Key</a:t>
            </a:r>
            <a:endParaRPr lang="en-US" b="1" dirty="0"/>
          </a:p>
          <a:p>
            <a:r>
              <a:rPr lang="en-US" b="1" dirty="0">
                <a:sym typeface="+mn-ea"/>
              </a:rPr>
              <a:t>Name</a:t>
            </a:r>
            <a:endParaRPr lang="en-US" b="1" dirty="0"/>
          </a:p>
          <a:p>
            <a:r>
              <a:rPr lang="en-US" b="1" dirty="0">
                <a:sym typeface="+mn-ea"/>
              </a:rPr>
              <a:t>Contact</a:t>
            </a:r>
            <a:endParaRPr lang="en-US" b="1" dirty="0"/>
          </a:p>
          <a:p>
            <a:r>
              <a:rPr lang="en-US" b="1" dirty="0" err="1">
                <a:sym typeface="+mn-ea"/>
              </a:rPr>
              <a:t>TransactionStatus</a:t>
            </a:r>
            <a:endParaRPr lang="en-US" b="1" dirty="0"/>
          </a:p>
          <a:p>
            <a:endParaRPr lang="en-US" dirty="0"/>
          </a:p>
          <a:p>
            <a:pPr marL="0" indent="0">
              <a:buNone/>
            </a:pPr>
            <a:endParaRPr lang="en-US" dirty="0"/>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ER diagram -Relationships</a:t>
            </a:r>
            <a:endParaRPr lang="en-US"/>
          </a:p>
        </p:txBody>
      </p:sp>
      <p:sp>
        <p:nvSpPr>
          <p:cNvPr id="3" name="Content Placeholder 2"/>
          <p:cNvSpPr>
            <a:spLocks noGrp="1"/>
          </p:cNvSpPr>
          <p:nvPr>
            <p:ph idx="1"/>
          </p:nvPr>
        </p:nvSpPr>
        <p:spPr/>
        <p:txBody>
          <a:bodyPr/>
          <a:lstStyle/>
          <a:p>
            <a:pPr marL="0" indent="0">
              <a:buNone/>
            </a:pPr>
            <a:r>
              <a:rPr lang="en-US" b="1" dirty="0">
                <a:solidFill>
                  <a:srgbClr val="DCDDDE"/>
                </a:solidFill>
                <a:effectLst/>
                <a:latin typeface="Oswald"/>
                <a:sym typeface="+mn-ea"/>
              </a:rPr>
              <a:t>1. Water Sources SUPPLIES Families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2. Authority REGULATES Water Sources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3. Authority REGULATES Sanitation Systems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4. Authority MANAGES Funds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5. Authority IS-A Employee </a:t>
            </a:r>
            <a:endParaRPr lang="en-US" b="1" i="0" dirty="0">
              <a:solidFill>
                <a:srgbClr val="DCDDDE"/>
              </a:solidFill>
              <a:effectLst/>
              <a:latin typeface="Oswald"/>
            </a:endParaRPr>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ER diagram - Relationships</a:t>
            </a:r>
            <a:endParaRPr lang="en-US"/>
          </a:p>
        </p:txBody>
      </p:sp>
      <p:sp>
        <p:nvSpPr>
          <p:cNvPr id="3" name="Content Placeholder 2"/>
          <p:cNvSpPr>
            <a:spLocks noGrp="1"/>
          </p:cNvSpPr>
          <p:nvPr>
            <p:ph idx="1"/>
          </p:nvPr>
        </p:nvSpPr>
        <p:spPr/>
        <p:txBody>
          <a:bodyPr/>
          <a:lstStyle/>
          <a:p>
            <a:pPr marL="0" indent="0">
              <a:buNone/>
            </a:pPr>
            <a:r>
              <a:rPr lang="en-US" b="1" dirty="0">
                <a:solidFill>
                  <a:srgbClr val="DCDDDE"/>
                </a:solidFill>
                <a:effectLst/>
                <a:latin typeface="Oswald"/>
                <a:sym typeface="+mn-ea"/>
              </a:rPr>
              <a:t>6. Operator IS-A Employee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7. Operator MAINTAINS Water Sources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8. Operator MAINTAINS Sanitation System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9. Families USES Sanitation System </a:t>
            </a:r>
            <a:endParaRPr lang="en-US" b="1" i="0" dirty="0">
              <a:solidFill>
                <a:srgbClr val="DCDDDE"/>
              </a:solidFill>
              <a:effectLst/>
              <a:latin typeface="Oswald"/>
            </a:endParaRPr>
          </a:p>
          <a:p>
            <a:pPr marL="0" indent="0">
              <a:buNone/>
            </a:pPr>
            <a:r>
              <a:rPr lang="en-US" b="1" dirty="0">
                <a:solidFill>
                  <a:srgbClr val="DCDDDE"/>
                </a:solidFill>
                <a:effectLst/>
                <a:latin typeface="Oswald"/>
                <a:sym typeface="+mn-ea"/>
              </a:rPr>
              <a:t>10. Donor DONATES Funds</a:t>
            </a:r>
            <a:endParaRPr lang="en-US" b="1" dirty="0">
              <a:latin typeface="Oswald"/>
            </a:endParaRP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Enhanced ER Diagram</a:t>
            </a:r>
          </a:p>
        </p:txBody>
      </p:sp>
      <p:pic>
        <p:nvPicPr>
          <p:cNvPr id="9" name="Content Placeholder 8"/>
          <p:cNvPicPr>
            <a:picLocks noGrp="1" noChangeAspect="1"/>
          </p:cNvPicPr>
          <p:nvPr>
            <p:ph idx="1"/>
          </p:nvPr>
        </p:nvPicPr>
        <p:blipFill>
          <a:blip r:embed="rId2"/>
          <a:stretch>
            <a:fillRect/>
          </a:stretch>
        </p:blipFill>
        <p:spPr>
          <a:xfrm>
            <a:off x="3204845" y="2222500"/>
            <a:ext cx="5781040" cy="3636645"/>
          </a:xfrm>
          <a:prstGeom prst="rect">
            <a:avLst/>
          </a:prstGeom>
          <a:effectLst>
            <a:outerShdw blurRad="50800" dir="14400000">
              <a:srgbClr val="000000">
                <a:alpha val="4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Overview</a:t>
            </a:r>
            <a:endParaRPr lang="en-US"/>
          </a:p>
        </p:txBody>
      </p:sp>
      <p:sp>
        <p:nvSpPr>
          <p:cNvPr id="3" name="Content Placeholder 2"/>
          <p:cNvSpPr>
            <a:spLocks noGrp="1"/>
          </p:cNvSpPr>
          <p:nvPr>
            <p:ph idx="1"/>
          </p:nvPr>
        </p:nvSpPr>
        <p:spPr/>
        <p:txBody>
          <a:bodyPr>
            <a:normAutofit fontScale="55000" lnSpcReduction="10000"/>
          </a:bodyPr>
          <a:lstStyle/>
          <a:p>
            <a:r>
              <a:rPr lang="en-US" b="1" dirty="0">
                <a:sym typeface="+mn-ea"/>
              </a:rPr>
              <a:t>Introduction	</a:t>
            </a:r>
            <a:endParaRPr lang="en-US" dirty="0"/>
          </a:p>
          <a:p>
            <a:r>
              <a:rPr lang="en-US" b="1" dirty="0">
                <a:sym typeface="+mn-ea"/>
              </a:rPr>
              <a:t>Abstract	</a:t>
            </a:r>
            <a:endParaRPr lang="en-US" dirty="0"/>
          </a:p>
          <a:p>
            <a:r>
              <a:rPr lang="en-US" b="1" dirty="0">
                <a:sym typeface="+mn-ea"/>
              </a:rPr>
              <a:t>Logical Database Design   ER Diagram</a:t>
            </a:r>
            <a:endParaRPr lang="en-US" dirty="0"/>
          </a:p>
          <a:p>
            <a:r>
              <a:rPr lang="en-US" b="1" dirty="0">
                <a:sym typeface="+mn-ea"/>
              </a:rPr>
              <a:t>Entities</a:t>
            </a:r>
            <a:endParaRPr lang="en-US" dirty="0"/>
          </a:p>
          <a:p>
            <a:r>
              <a:rPr lang="en-US" b="1" dirty="0">
                <a:sym typeface="+mn-ea"/>
              </a:rPr>
              <a:t>Attributes</a:t>
            </a:r>
            <a:endParaRPr lang="en-US" dirty="0"/>
          </a:p>
          <a:p>
            <a:r>
              <a:rPr lang="en-US" b="1" dirty="0">
                <a:sym typeface="+mn-ea"/>
              </a:rPr>
              <a:t>Relationships	</a:t>
            </a:r>
            <a:endParaRPr lang="en-US" b="1" dirty="0"/>
          </a:p>
          <a:p>
            <a:r>
              <a:rPr lang="en-US" b="1" dirty="0">
                <a:sym typeface="+mn-ea"/>
              </a:rPr>
              <a:t>Enhanced ER Diagram</a:t>
            </a:r>
            <a:endParaRPr lang="en-US" b="1" dirty="0"/>
          </a:p>
          <a:p>
            <a:r>
              <a:rPr lang="en-US" b="1" dirty="0">
                <a:sym typeface="+mn-ea"/>
              </a:rPr>
              <a:t>ER to Relational Schema Mapping</a:t>
            </a:r>
            <a:endParaRPr lang="en-US" dirty="0"/>
          </a:p>
          <a:p>
            <a:r>
              <a:rPr lang="en-US" b="1" dirty="0">
                <a:sym typeface="+mn-ea"/>
              </a:rPr>
              <a:t>User Interface Screens</a:t>
            </a:r>
            <a:endParaRPr lang="en-US" dirty="0"/>
          </a:p>
          <a:p>
            <a:r>
              <a:rPr lang="en-US" b="1" dirty="0">
                <a:sym typeface="+mn-ea"/>
              </a:rPr>
              <a:t>References</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ER to Relational schema mapping</a:t>
            </a:r>
            <a:endParaRPr lang="en-US"/>
          </a:p>
        </p:txBody>
      </p:sp>
      <p:pic>
        <p:nvPicPr>
          <p:cNvPr id="5" name="Content Placeholder 4"/>
          <p:cNvPicPr>
            <a:picLocks noGrp="1" noChangeAspect="1"/>
          </p:cNvPicPr>
          <p:nvPr>
            <p:ph idx="1"/>
          </p:nvPr>
        </p:nvPicPr>
        <p:blipFill>
          <a:blip r:embed="rId2"/>
          <a:stretch>
            <a:fillRect/>
          </a:stretch>
        </p:blipFill>
        <p:spPr>
          <a:xfrm>
            <a:off x="4940300" y="2222500"/>
            <a:ext cx="2309495" cy="3636645"/>
          </a:xfrm>
          <a:prstGeom prst="rect">
            <a:avLst/>
          </a:prstGeom>
          <a:effectLst>
            <a:outerShdw blurRad="50800" dir="14400000">
              <a:srgbClr val="000000">
                <a:alpha val="4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screens - Home screen</a:t>
            </a:r>
          </a:p>
        </p:txBody>
      </p:sp>
      <p:pic>
        <p:nvPicPr>
          <p:cNvPr id="4" name="Content Placeholder 3"/>
          <p:cNvPicPr>
            <a:picLocks noGrp="1" noChangeAspect="1"/>
          </p:cNvPicPr>
          <p:nvPr>
            <p:ph idx="1"/>
          </p:nvPr>
        </p:nvPicPr>
        <p:blipFill>
          <a:blip r:embed="rId2"/>
          <a:stretch>
            <a:fillRect/>
          </a:stretch>
        </p:blipFill>
        <p:spPr>
          <a:xfrm>
            <a:off x="2862580" y="2222500"/>
            <a:ext cx="6464935" cy="3636645"/>
          </a:xfrm>
          <a:prstGeom prst="rect">
            <a:avLst/>
          </a:prstGeom>
          <a:effectLst>
            <a:outerShdw blurRad="50800" dir="144000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User interface screens  - Abstract page</a:t>
            </a:r>
            <a:endParaRPr lang="en-US"/>
          </a:p>
        </p:txBody>
      </p:sp>
      <p:pic>
        <p:nvPicPr>
          <p:cNvPr id="4" name="Content Placeholder 3"/>
          <p:cNvPicPr>
            <a:picLocks noGrp="1" noChangeAspect="1"/>
          </p:cNvPicPr>
          <p:nvPr>
            <p:ph idx="1"/>
          </p:nvPr>
        </p:nvPicPr>
        <p:blipFill>
          <a:blip r:embed="rId2"/>
          <a:stretch>
            <a:fillRect/>
          </a:stretch>
        </p:blipFill>
        <p:spPr>
          <a:xfrm>
            <a:off x="2862580" y="2222500"/>
            <a:ext cx="6464935" cy="3636645"/>
          </a:xfrm>
          <a:prstGeom prst="rect">
            <a:avLst/>
          </a:prstGeom>
          <a:effectLst>
            <a:outerShdw blurRad="50800" dir="14400000">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User Interface Screens - Donation form</a:t>
            </a:r>
            <a:endParaRPr lang="en-US"/>
          </a:p>
        </p:txBody>
      </p:sp>
      <p:pic>
        <p:nvPicPr>
          <p:cNvPr id="8" name="Content Placeholder 7"/>
          <p:cNvPicPr>
            <a:picLocks noGrp="1" noChangeAspect="1"/>
          </p:cNvPicPr>
          <p:nvPr>
            <p:ph idx="1"/>
          </p:nvPr>
        </p:nvPicPr>
        <p:blipFill>
          <a:blip r:embed="rId2"/>
          <a:stretch>
            <a:fillRect/>
          </a:stretch>
        </p:blipFill>
        <p:spPr>
          <a:xfrm>
            <a:off x="2862580" y="2222500"/>
            <a:ext cx="6464935" cy="3636645"/>
          </a:xfrm>
          <a:prstGeom prst="rect">
            <a:avLst/>
          </a:prstGeom>
          <a:effectLst>
            <a:outerShdw blurRad="50800" dir="14400000">
              <a:srgbClr val="000000">
                <a:alpha val="4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User Interface Screens - Donation form </a:t>
            </a:r>
            <a:endParaRPr lang="en-US"/>
          </a:p>
        </p:txBody>
      </p:sp>
      <p:pic>
        <p:nvPicPr>
          <p:cNvPr id="4" name="Content Placeholder 2"/>
          <p:cNvPicPr>
            <a:picLocks noGrp="1" noChangeAspect="1"/>
          </p:cNvPicPr>
          <p:nvPr>
            <p:ph idx="1"/>
          </p:nvPr>
        </p:nvPicPr>
        <p:blipFill>
          <a:blip r:embed="rId2"/>
          <a:stretch>
            <a:fillRect/>
          </a:stretch>
        </p:blipFill>
        <p:spPr>
          <a:xfrm>
            <a:off x="2862580" y="2222500"/>
            <a:ext cx="6464935" cy="3636645"/>
          </a:xfrm>
          <a:prstGeom prst="rect">
            <a:avLst/>
          </a:prstGeom>
          <a:effectLst>
            <a:outerShdw blurRad="50800" dir="14400000">
              <a:srgbClr val="000000">
                <a:alpha val="4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User Interface Screens - Donar table </a:t>
            </a:r>
            <a:endParaRPr lang="en-US"/>
          </a:p>
        </p:txBody>
      </p:sp>
      <p:pic>
        <p:nvPicPr>
          <p:cNvPr id="4" name="Content Placeholder 2"/>
          <p:cNvPicPr>
            <a:picLocks noGrp="1" noChangeAspect="1"/>
          </p:cNvPicPr>
          <p:nvPr>
            <p:ph idx="1"/>
          </p:nvPr>
        </p:nvPicPr>
        <p:blipFill>
          <a:blip r:embed="rId2"/>
          <a:stretch>
            <a:fillRect/>
          </a:stretch>
        </p:blipFill>
        <p:spPr>
          <a:xfrm>
            <a:off x="2862580" y="2222500"/>
            <a:ext cx="6464935" cy="3636645"/>
          </a:xfrm>
          <a:prstGeom prst="rect">
            <a:avLst/>
          </a:prstGeom>
          <a:effectLst>
            <a:outerShdw blurRad="50800" dir="14400000">
              <a:srgbClr val="000000">
                <a:alpha val="4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a:t>
            </a:r>
          </a:p>
        </p:txBody>
      </p:sp>
      <p:sp>
        <p:nvSpPr>
          <p:cNvPr id="3" name="Content Placeholder 2"/>
          <p:cNvSpPr>
            <a:spLocks noGrp="1"/>
          </p:cNvSpPr>
          <p:nvPr>
            <p:ph idx="1"/>
          </p:nvPr>
        </p:nvSpPr>
        <p:spPr>
          <a:xfrm>
            <a:off x="818712" y="2222287"/>
            <a:ext cx="5829223" cy="3636511"/>
          </a:xfrm>
        </p:spPr>
        <p:txBody>
          <a:bodyPr>
            <a:normAutofit/>
          </a:bodyPr>
          <a:lstStyle/>
          <a:p>
            <a:r>
              <a:rPr lang="en-US" b="1"/>
              <a:t>Normalization	</a:t>
            </a:r>
          </a:p>
          <a:p>
            <a:r>
              <a:rPr lang="en-US" b="1"/>
              <a:t>Creation of Tables</a:t>
            </a:r>
          </a:p>
          <a:p>
            <a:r>
              <a:rPr lang="en-US" b="1"/>
              <a:t>User Interface Screens</a:t>
            </a:r>
          </a:p>
          <a:p>
            <a:r>
              <a:rPr lang="en-US" b="1"/>
              <a:t>References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06" y="303414"/>
            <a:ext cx="10571998" cy="970450"/>
          </a:xfrm>
        </p:spPr>
        <p:txBody>
          <a:bodyPr/>
          <a:lstStyle/>
          <a:p>
            <a:r>
              <a:rPr lang="en-US" sz="3600">
                <a:latin typeface="Oswald"/>
              </a:rPr>
              <a:t>Initial </a:t>
            </a:r>
            <a:r>
              <a:rPr lang="en-US" sz="3600" err="1">
                <a:latin typeface="Oswald"/>
              </a:rPr>
              <a:t>Water_Supply_and_Sanitation</a:t>
            </a:r>
            <a:r>
              <a:rPr lang="en-US" sz="3600">
                <a:latin typeface="Oswald"/>
              </a:rPr>
              <a:t> Table</a:t>
            </a:r>
          </a:p>
        </p:txBody>
      </p:sp>
      <p:sp>
        <p:nvSpPr>
          <p:cNvPr id="3" name="Content Placeholder 2"/>
          <p:cNvSpPr>
            <a:spLocks noGrp="1"/>
          </p:cNvSpPr>
          <p:nvPr>
            <p:ph idx="1"/>
          </p:nvPr>
        </p:nvSpPr>
        <p:spPr/>
        <p:txBody>
          <a:bodyPr>
            <a:normAutofit fontScale="92500" lnSpcReduction="20000"/>
          </a:bodyPr>
          <a:lstStyle/>
          <a:p>
            <a:endParaRPr lang="en-US" sz="2800" b="1">
              <a:latin typeface="Oswald"/>
              <a:cs typeface="Times New Roman" panose="02020603050405020304"/>
            </a:endParaRPr>
          </a:p>
          <a:p>
            <a:endParaRPr lang="en-US" sz="2800" b="1">
              <a:latin typeface="Oswald"/>
              <a:cs typeface="Times New Roman" panose="02020603050405020304"/>
            </a:endParaRPr>
          </a:p>
          <a:p>
            <a:endParaRPr lang="en-US" sz="2800" b="1">
              <a:latin typeface="Oswald"/>
              <a:cs typeface="Times New Roman" panose="02020603050405020304"/>
            </a:endParaRPr>
          </a:p>
          <a:p>
            <a:r>
              <a:rPr lang="en-US" sz="2800" b="1">
                <a:latin typeface="Oswald"/>
                <a:cs typeface="Times New Roman" panose="02020603050405020304"/>
              </a:rPr>
              <a:t>Water_Supply_and_Sanitation </a:t>
            </a:r>
            <a:r>
              <a:rPr lang="en-US" sz="2800">
                <a:latin typeface="Oswald"/>
                <a:cs typeface="Times New Roman" panose="02020603050405020304"/>
              </a:rPr>
              <a:t>(Pincode, Panchayat, District, EmpID, FName, LName, EContact, JobCode, Designation, Shift, WSID, WStatus, WCapacity, WEstimation, Month, Year, Usage, SSID, SStatus, SEstimation, FID, Persons, FHead, Consumption, FContact, TransactionID, AccountNumber, Amount, DDate, ExpenseID, EDate, EAmount)</a:t>
            </a:r>
            <a:endParaRPr lang="en-US"/>
          </a:p>
          <a:p>
            <a:endParaRPr lang="en-US" sz="2800">
              <a:latin typeface="Oswald"/>
              <a:cs typeface="Times New Roman" panose="02020603050405020304"/>
            </a:endParaRPr>
          </a:p>
          <a:p>
            <a:endParaRPr lang="en-US" sz="2800">
              <a:latin typeface="Times New Roman" panose="02020603050405020304"/>
              <a:cs typeface="Times New Roman" panose="02020603050405020304"/>
            </a:endParaRPr>
          </a:p>
          <a:p>
            <a:pPr marL="0" indent="0">
              <a:buNone/>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Oswald"/>
            </a:endParaRPr>
          </a:p>
          <a:p>
            <a:br>
              <a:rPr lang="en-US"/>
            </a:br>
            <a:r>
              <a:rPr lang="en-US">
                <a:latin typeface="Oswald"/>
              </a:rPr>
              <a:t>Functional Dependencies</a:t>
            </a:r>
            <a:endParaRPr lang="en-US"/>
          </a:p>
        </p:txBody>
      </p:sp>
      <p:sp>
        <p:nvSpPr>
          <p:cNvPr id="3" name="Content Placeholder 2"/>
          <p:cNvSpPr>
            <a:spLocks noGrp="1"/>
          </p:cNvSpPr>
          <p:nvPr>
            <p:ph idx="1"/>
          </p:nvPr>
        </p:nvSpPr>
        <p:spPr>
          <a:xfrm>
            <a:off x="804335" y="2452325"/>
            <a:ext cx="10554574" cy="3636511"/>
          </a:xfrm>
        </p:spPr>
        <p:txBody>
          <a:bodyPr>
            <a:normAutofit fontScale="40000" lnSpcReduction="20000"/>
          </a:bodyPr>
          <a:lstStyle/>
          <a:p>
            <a:r>
              <a:rPr lang="en-IN" sz="4400" err="1">
                <a:latin typeface="Oswald"/>
                <a:cs typeface="Times New Roman" panose="02020603050405020304"/>
              </a:rPr>
              <a:t>Pincode</a:t>
            </a:r>
            <a:r>
              <a:rPr lang="en-IN" sz="4400">
                <a:latin typeface="Oswald"/>
                <a:cs typeface="Times New Roman" panose="02020603050405020304"/>
              </a:rPr>
              <a:t>  -&gt;   Panchayat, District   </a:t>
            </a:r>
          </a:p>
          <a:p>
            <a:r>
              <a:rPr lang="en-IN" sz="4400" err="1">
                <a:latin typeface="Oswald"/>
                <a:cs typeface="Times New Roman" panose="02020603050405020304"/>
              </a:rPr>
              <a:t>EmpID</a:t>
            </a:r>
            <a:r>
              <a:rPr lang="en-IN" sz="4400">
                <a:latin typeface="Oswald"/>
                <a:cs typeface="Times New Roman" panose="02020603050405020304"/>
              </a:rPr>
              <a:t>  -&gt;  EContact, LName, FName, </a:t>
            </a:r>
            <a:r>
              <a:rPr lang="en-IN" sz="4400" err="1">
                <a:latin typeface="Oswald"/>
                <a:cs typeface="Times New Roman" panose="02020603050405020304"/>
              </a:rPr>
              <a:t>JobCode</a:t>
            </a:r>
            <a:endParaRPr lang="en-IN" sz="4400">
              <a:latin typeface="Oswald"/>
              <a:cs typeface="Times New Roman" panose="02020603050405020304"/>
            </a:endParaRPr>
          </a:p>
          <a:p>
            <a:r>
              <a:rPr lang="en-IN" sz="4400" err="1">
                <a:latin typeface="Oswald"/>
                <a:cs typeface="Times New Roman" panose="02020603050405020304"/>
              </a:rPr>
              <a:t>JobCode</a:t>
            </a:r>
            <a:r>
              <a:rPr lang="en-IN" sz="4400">
                <a:latin typeface="Oswald"/>
                <a:cs typeface="Times New Roman" panose="02020603050405020304"/>
              </a:rPr>
              <a:t>  -&gt;  Designation, Shift </a:t>
            </a:r>
          </a:p>
          <a:p>
            <a:r>
              <a:rPr lang="en-IN" sz="4400">
                <a:latin typeface="Oswald"/>
                <a:cs typeface="Times New Roman" panose="02020603050405020304"/>
              </a:rPr>
              <a:t>WSID  -&gt;  </a:t>
            </a:r>
            <a:r>
              <a:rPr lang="en-IN" sz="4400" err="1">
                <a:latin typeface="Oswald"/>
                <a:cs typeface="Times New Roman" panose="02020603050405020304"/>
              </a:rPr>
              <a:t>WEstimation</a:t>
            </a:r>
            <a:r>
              <a:rPr lang="en-IN" sz="4400">
                <a:latin typeface="Oswald"/>
                <a:cs typeface="Times New Roman" panose="02020603050405020304"/>
              </a:rPr>
              <a:t>, </a:t>
            </a:r>
            <a:r>
              <a:rPr lang="en-IN" sz="4400" err="1">
                <a:latin typeface="Oswald"/>
                <a:cs typeface="Times New Roman" panose="02020603050405020304"/>
              </a:rPr>
              <a:t>WCapacity</a:t>
            </a:r>
            <a:r>
              <a:rPr lang="en-IN" sz="4400">
                <a:latin typeface="Oswald"/>
                <a:cs typeface="Times New Roman" panose="02020603050405020304"/>
              </a:rPr>
              <a:t>, </a:t>
            </a:r>
            <a:r>
              <a:rPr lang="en-IN" sz="4400" err="1">
                <a:latin typeface="Oswald"/>
                <a:cs typeface="Times New Roman" panose="02020603050405020304"/>
              </a:rPr>
              <a:t>WStatus</a:t>
            </a:r>
            <a:r>
              <a:rPr lang="en-IN" sz="4400">
                <a:latin typeface="Oswald"/>
                <a:cs typeface="Times New Roman" panose="02020603050405020304"/>
              </a:rPr>
              <a:t>, </a:t>
            </a:r>
            <a:r>
              <a:rPr lang="en-IN" sz="4400" err="1">
                <a:latin typeface="Oswald"/>
                <a:cs typeface="Times New Roman" panose="02020603050405020304"/>
              </a:rPr>
              <a:t>Pincode</a:t>
            </a:r>
            <a:endParaRPr lang="en-US" sz="4400">
              <a:latin typeface="Oswald"/>
              <a:cs typeface="Times New Roman" panose="02020603050405020304"/>
            </a:endParaRPr>
          </a:p>
          <a:p>
            <a:r>
              <a:rPr lang="en-IN" sz="4400">
                <a:latin typeface="Oswald"/>
                <a:cs typeface="Times New Roman" panose="02020603050405020304"/>
              </a:rPr>
              <a:t>WSID, Month, Year  -&gt;  Usage</a:t>
            </a:r>
          </a:p>
          <a:p>
            <a:r>
              <a:rPr lang="en-IN" sz="4400">
                <a:latin typeface="Oswald"/>
                <a:cs typeface="Times New Roman" panose="02020603050405020304"/>
              </a:rPr>
              <a:t>SSID   -&gt;     </a:t>
            </a:r>
            <a:r>
              <a:rPr lang="en-IN" sz="4400" err="1">
                <a:latin typeface="Oswald"/>
                <a:cs typeface="Times New Roman" panose="02020603050405020304"/>
              </a:rPr>
              <a:t>SEstimation</a:t>
            </a:r>
            <a:r>
              <a:rPr lang="en-IN" sz="4400">
                <a:latin typeface="Oswald"/>
                <a:cs typeface="Times New Roman" panose="02020603050405020304"/>
              </a:rPr>
              <a:t>, </a:t>
            </a:r>
            <a:r>
              <a:rPr lang="en-IN" sz="4400" err="1">
                <a:latin typeface="Oswald"/>
                <a:cs typeface="Times New Roman" panose="02020603050405020304"/>
              </a:rPr>
              <a:t>SStatus</a:t>
            </a:r>
            <a:r>
              <a:rPr lang="en-IN" sz="4400">
                <a:latin typeface="Oswald"/>
                <a:cs typeface="Times New Roman" panose="02020603050405020304"/>
              </a:rPr>
              <a:t>, </a:t>
            </a:r>
            <a:r>
              <a:rPr lang="en-IN" sz="4400" err="1">
                <a:latin typeface="Oswald"/>
                <a:cs typeface="Times New Roman" panose="02020603050405020304"/>
              </a:rPr>
              <a:t>Pincode</a:t>
            </a:r>
            <a:endParaRPr lang="en-US" sz="4400">
              <a:latin typeface="Oswald"/>
              <a:cs typeface="Times New Roman" panose="02020603050405020304"/>
            </a:endParaRPr>
          </a:p>
          <a:p>
            <a:r>
              <a:rPr lang="en-IN" sz="4400">
                <a:latin typeface="Oswald"/>
                <a:cs typeface="Times New Roman" panose="02020603050405020304"/>
              </a:rPr>
              <a:t>FID    -&gt;    </a:t>
            </a:r>
            <a:r>
              <a:rPr lang="en-IN" sz="4400" err="1">
                <a:latin typeface="Oswald"/>
                <a:cs typeface="Times New Roman" panose="02020603050405020304"/>
              </a:rPr>
              <a:t>FContact</a:t>
            </a:r>
            <a:r>
              <a:rPr lang="en-IN" sz="4400">
                <a:latin typeface="Oswald"/>
                <a:cs typeface="Times New Roman" panose="02020603050405020304"/>
              </a:rPr>
              <a:t>, Consumption, </a:t>
            </a:r>
            <a:r>
              <a:rPr lang="en-IN" sz="4400" err="1">
                <a:latin typeface="Oswald"/>
                <a:cs typeface="Times New Roman" panose="02020603050405020304"/>
              </a:rPr>
              <a:t>FHead</a:t>
            </a:r>
            <a:r>
              <a:rPr lang="en-IN" sz="4400">
                <a:latin typeface="Oswald"/>
                <a:cs typeface="Times New Roman" panose="02020603050405020304"/>
              </a:rPr>
              <a:t>, Persons, </a:t>
            </a:r>
            <a:r>
              <a:rPr lang="en-IN" sz="4400" err="1">
                <a:latin typeface="Oswald"/>
                <a:cs typeface="Times New Roman" panose="02020603050405020304"/>
              </a:rPr>
              <a:t>Pincode</a:t>
            </a:r>
            <a:endParaRPr lang="en-US" sz="4400">
              <a:latin typeface="Oswald"/>
              <a:cs typeface="Times New Roman" panose="02020603050405020304"/>
            </a:endParaRPr>
          </a:p>
          <a:p>
            <a:r>
              <a:rPr lang="en-IN" sz="4400" err="1">
                <a:latin typeface="Oswald"/>
                <a:cs typeface="Times New Roman" panose="02020603050405020304"/>
              </a:rPr>
              <a:t>TransactionID</a:t>
            </a:r>
            <a:r>
              <a:rPr lang="en-IN" sz="4400">
                <a:latin typeface="Oswald"/>
                <a:cs typeface="Times New Roman" panose="02020603050405020304"/>
              </a:rPr>
              <a:t>    -&gt;    Amount, </a:t>
            </a:r>
            <a:r>
              <a:rPr lang="en-IN" sz="4400" err="1">
                <a:latin typeface="Oswald"/>
                <a:cs typeface="Times New Roman" panose="02020603050405020304"/>
              </a:rPr>
              <a:t>AccountNumber</a:t>
            </a:r>
            <a:r>
              <a:rPr lang="en-IN" sz="4400">
                <a:latin typeface="Oswald"/>
                <a:cs typeface="Times New Roman" panose="02020603050405020304"/>
              </a:rPr>
              <a:t>, </a:t>
            </a:r>
            <a:r>
              <a:rPr lang="en-IN" sz="4400" err="1">
                <a:latin typeface="Oswald"/>
                <a:cs typeface="Times New Roman" panose="02020603050405020304"/>
              </a:rPr>
              <a:t>DDate</a:t>
            </a:r>
            <a:r>
              <a:rPr lang="en-IN" sz="4400">
                <a:latin typeface="Oswald"/>
                <a:cs typeface="Times New Roman" panose="02020603050405020304"/>
              </a:rPr>
              <a:t>, </a:t>
            </a:r>
            <a:r>
              <a:rPr lang="en-IN" sz="4400" err="1">
                <a:latin typeface="Oswald"/>
                <a:cs typeface="Times New Roman" panose="02020603050405020304"/>
              </a:rPr>
              <a:t>DContact</a:t>
            </a:r>
            <a:endParaRPr lang="en-IN" sz="4400">
              <a:latin typeface="Oswald"/>
              <a:cs typeface="Times New Roman" panose="02020603050405020304"/>
            </a:endParaRPr>
          </a:p>
          <a:p>
            <a:r>
              <a:rPr lang="en-IN" sz="4400" err="1">
                <a:latin typeface="Oswald"/>
                <a:cs typeface="Times New Roman" panose="02020603050405020304"/>
              </a:rPr>
              <a:t>ExpenseID</a:t>
            </a:r>
            <a:r>
              <a:rPr lang="en-IN" sz="4400">
                <a:latin typeface="Oswald"/>
                <a:cs typeface="Times New Roman" panose="02020603050405020304"/>
              </a:rPr>
              <a:t>   -&gt;    EDate, </a:t>
            </a:r>
            <a:r>
              <a:rPr lang="en-IN" sz="4400" err="1">
                <a:latin typeface="Oswald"/>
                <a:cs typeface="Times New Roman" panose="02020603050405020304"/>
              </a:rPr>
              <a:t>EAmount</a:t>
            </a:r>
            <a:r>
              <a:rPr lang="en-IN" sz="4400">
                <a:latin typeface="Oswald"/>
                <a:cs typeface="Times New Roman" panose="02020603050405020304"/>
              </a:rPr>
              <a:t>, EMPID, WSID, SSID</a:t>
            </a:r>
            <a:endParaRPr lang="en-US" sz="4400">
              <a:latin typeface="Oswald"/>
              <a:cs typeface="Times New Roman" panose="02020603050405020304"/>
            </a:endParaRPr>
          </a:p>
          <a:p>
            <a:pPr marL="0" indent="0">
              <a:buNone/>
            </a:pPr>
            <a:br>
              <a:rPr lang="en-US"/>
            </a:b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p:cNvSpPr>
            <a:spLocks noGrp="1" noRot="1" noChangeAspect="1" noMove="1" noResize="1" noEditPoints="1" noAdjustHandles="1" noChangeArrowheads="1" noChangeShapeType="1" noTextEdit="1"/>
          </p:cNvSpPr>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51514" y="1800225"/>
            <a:ext cx="3444211" cy="4241136"/>
          </a:xfrm>
        </p:spPr>
        <p:txBody>
          <a:bodyPr vert="horz" lIns="91440" tIns="45720" rIns="91440" bIns="45720" rtlCol="0" anchor="t">
            <a:normAutofit/>
          </a:bodyPr>
          <a:lstStyle/>
          <a:p>
            <a:r>
              <a:rPr lang="en-US" sz="3700">
                <a:solidFill>
                  <a:srgbClr val="FEFEFE"/>
                </a:solidFill>
                <a:latin typeface="+mj-lt"/>
              </a:rPr>
              <a:t>Dependency Diagram of Normalized Schema</a:t>
            </a:r>
          </a:p>
        </p:txBody>
      </p:sp>
      <p:pic>
        <p:nvPicPr>
          <p:cNvPr id="6" name="Picture 6" descr="Diagram, schematic&#10;&#10;Description automatically generated"/>
          <p:cNvPicPr>
            <a:picLocks noGrp="1" noChangeAspect="1"/>
          </p:cNvPicPr>
          <p:nvPr>
            <p:ph idx="1"/>
          </p:nvPr>
        </p:nvPicPr>
        <p:blipFill>
          <a:blip r:embed="rId3"/>
          <a:stretch>
            <a:fillRect/>
          </a:stretch>
        </p:blipFill>
        <p:spPr>
          <a:xfrm>
            <a:off x="6096924" y="65684"/>
            <a:ext cx="4642037" cy="6612625"/>
          </a:xfr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Overview</a:t>
            </a:r>
            <a:endParaRPr lang="en-US"/>
          </a:p>
        </p:txBody>
      </p:sp>
      <p:sp>
        <p:nvSpPr>
          <p:cNvPr id="3" name="Content Placeholder 2"/>
          <p:cNvSpPr>
            <a:spLocks noGrp="1"/>
          </p:cNvSpPr>
          <p:nvPr>
            <p:ph idx="1"/>
          </p:nvPr>
        </p:nvSpPr>
        <p:spPr/>
        <p:txBody>
          <a:bodyPr>
            <a:normAutofit fontScale="62500" lnSpcReduction="20000"/>
          </a:bodyPr>
          <a:lstStyle/>
          <a:p>
            <a:pPr marL="0" indent="0">
              <a:buNone/>
            </a:pPr>
            <a:r>
              <a:rPr lang="en-US" b="1" dirty="0">
                <a:sym typeface="+mn-ea"/>
              </a:rPr>
              <a:t>	</a:t>
            </a:r>
            <a:endParaRPr lang="en-US" dirty="0"/>
          </a:p>
          <a:p>
            <a:r>
              <a:rPr lang="en-US" b="1" dirty="0">
                <a:sym typeface="+mn-ea"/>
              </a:rPr>
              <a:t>Normalization	</a:t>
            </a:r>
            <a:endParaRPr lang="en-US" dirty="0"/>
          </a:p>
          <a:p>
            <a:r>
              <a:rPr lang="en-US" b="1" dirty="0">
                <a:sym typeface="+mn-ea"/>
              </a:rPr>
              <a:t>Dependency Diagram</a:t>
            </a:r>
          </a:p>
          <a:p>
            <a:r>
              <a:rPr lang="en-US" b="1" dirty="0">
                <a:sym typeface="+mn-ea"/>
              </a:rPr>
              <a:t>Lossless Decomposition Check</a:t>
            </a:r>
            <a:endParaRPr lang="en-US" dirty="0"/>
          </a:p>
          <a:p>
            <a:r>
              <a:rPr lang="en-US" b="1" dirty="0">
                <a:sym typeface="+mn-ea"/>
              </a:rPr>
              <a:t>SQL Commands for insertion and deletion</a:t>
            </a:r>
            <a:endParaRPr lang="en-US" dirty="0"/>
          </a:p>
          <a:p>
            <a:r>
              <a:rPr lang="en-US" b="1" dirty="0">
                <a:sym typeface="+mn-ea"/>
              </a:rPr>
              <a:t>Connectivity Code	</a:t>
            </a:r>
            <a:endParaRPr lang="en-US" b="1" dirty="0"/>
          </a:p>
          <a:p>
            <a:r>
              <a:rPr lang="en-US" b="1" dirty="0">
                <a:sym typeface="+mn-ea"/>
              </a:rPr>
              <a:t>UI Screens</a:t>
            </a:r>
            <a:endParaRPr lang="en-US" b="1" dirty="0"/>
          </a:p>
          <a:p>
            <a:r>
              <a:rPr lang="en-US" b="1" dirty="0">
                <a:sym typeface="+mn-ea"/>
              </a:rPr>
              <a:t>Conclusion</a:t>
            </a:r>
            <a:endParaRPr lang="en-US" dirty="0"/>
          </a:p>
          <a:p>
            <a:r>
              <a:rPr lang="en-US" b="1" dirty="0">
                <a:sym typeface="+mn-ea"/>
              </a:rPr>
              <a:t>References</a:t>
            </a:r>
            <a:endParaRPr lang="en-US" dirty="0"/>
          </a:p>
          <a:p>
            <a:endParaRPr lang="en-US" dirty="0"/>
          </a:p>
        </p:txBody>
      </p:sp>
    </p:spTree>
    <p:extLst>
      <p:ext uri="{BB962C8B-B14F-4D97-AF65-F5344CB8AC3E}">
        <p14:creationId xmlns:p14="http://schemas.microsoft.com/office/powerpoint/2010/main" val="107213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Functional Dependency Closure</a:t>
            </a:r>
            <a:endParaRPr lang="en-US"/>
          </a:p>
        </p:txBody>
      </p:sp>
      <p:sp>
        <p:nvSpPr>
          <p:cNvPr id="3" name="Content Placeholder 2"/>
          <p:cNvSpPr>
            <a:spLocks noGrp="1"/>
          </p:cNvSpPr>
          <p:nvPr>
            <p:ph idx="1"/>
          </p:nvPr>
        </p:nvSpPr>
        <p:spPr/>
        <p:txBody>
          <a:bodyPr>
            <a:normAutofit/>
          </a:bodyPr>
          <a:lstStyle/>
          <a:p>
            <a:r>
              <a:rPr lang="en-US">
                <a:latin typeface="Oswald"/>
              </a:rPr>
              <a:t>{</a:t>
            </a:r>
            <a:r>
              <a:rPr lang="en-US" err="1">
                <a:latin typeface="Oswald"/>
              </a:rPr>
              <a:t>Pincode</a:t>
            </a:r>
            <a:r>
              <a:rPr lang="en-US">
                <a:latin typeface="Oswald"/>
              </a:rPr>
              <a:t>}+ = {</a:t>
            </a:r>
            <a:r>
              <a:rPr lang="en-IN">
                <a:latin typeface="Oswald"/>
              </a:rPr>
              <a:t>Panchayat, District}</a:t>
            </a:r>
          </a:p>
          <a:p>
            <a:r>
              <a:rPr lang="en-US">
                <a:latin typeface="Oswald"/>
              </a:rPr>
              <a:t>{Panchayat}+ = {Panchayat}</a:t>
            </a:r>
          </a:p>
          <a:p>
            <a:r>
              <a:rPr lang="en-US">
                <a:latin typeface="Oswald"/>
              </a:rPr>
              <a:t>{District}+ = {District}</a:t>
            </a:r>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Functional Dependency Closure</a:t>
            </a:r>
            <a:endParaRPr lang="en-US"/>
          </a:p>
        </p:txBody>
      </p:sp>
      <p:sp>
        <p:nvSpPr>
          <p:cNvPr id="3" name="Content Placeholder 2"/>
          <p:cNvSpPr>
            <a:spLocks noGrp="1"/>
          </p:cNvSpPr>
          <p:nvPr>
            <p:ph idx="1"/>
          </p:nvPr>
        </p:nvSpPr>
        <p:spPr/>
        <p:txBody>
          <a:bodyPr>
            <a:normAutofit/>
          </a:bodyPr>
          <a:lstStyle/>
          <a:p>
            <a:endParaRPr lang="en-IN" sz="2400">
              <a:latin typeface="Oswald"/>
            </a:endParaRPr>
          </a:p>
          <a:p>
            <a:r>
              <a:rPr lang="en-IN" sz="2400">
                <a:latin typeface="Oswald"/>
              </a:rPr>
              <a:t>{</a:t>
            </a:r>
            <a:r>
              <a:rPr lang="en-IN" sz="2400" err="1">
                <a:latin typeface="Oswald"/>
              </a:rPr>
              <a:t>EmpID</a:t>
            </a:r>
            <a:r>
              <a:rPr lang="en-IN" sz="2400">
                <a:latin typeface="Oswald"/>
              </a:rPr>
              <a:t>}+ = {</a:t>
            </a:r>
            <a:r>
              <a:rPr lang="en-IN" sz="2400" err="1">
                <a:latin typeface="Oswald"/>
              </a:rPr>
              <a:t>EmpID</a:t>
            </a:r>
            <a:r>
              <a:rPr lang="en-IN" sz="2400">
                <a:latin typeface="Oswald"/>
              </a:rPr>
              <a:t>, FName, </a:t>
            </a:r>
            <a:r>
              <a:rPr lang="en-IN" sz="2400" err="1">
                <a:latin typeface="Oswald"/>
              </a:rPr>
              <a:t>LName</a:t>
            </a:r>
            <a:r>
              <a:rPr lang="en-IN" sz="2400">
                <a:latin typeface="Oswald"/>
              </a:rPr>
              <a:t>, </a:t>
            </a:r>
            <a:r>
              <a:rPr lang="en-IN" sz="2400" err="1">
                <a:latin typeface="Oswald"/>
              </a:rPr>
              <a:t>EContact</a:t>
            </a:r>
            <a:r>
              <a:rPr lang="en-IN" sz="2400">
                <a:latin typeface="Oswald"/>
              </a:rPr>
              <a:t>, </a:t>
            </a:r>
            <a:r>
              <a:rPr lang="en-IN" sz="2400" err="1">
                <a:latin typeface="Oswald"/>
              </a:rPr>
              <a:t>JobCode</a:t>
            </a:r>
            <a:r>
              <a:rPr lang="en-IN" sz="2400">
                <a:latin typeface="Oswald"/>
              </a:rPr>
              <a:t>, </a:t>
            </a:r>
            <a:r>
              <a:rPr lang="en-IN" sz="2400" err="1">
                <a:latin typeface="Oswald"/>
              </a:rPr>
              <a:t>Pincode</a:t>
            </a:r>
            <a:r>
              <a:rPr lang="en-IN" sz="2400">
                <a:latin typeface="Oswald"/>
              </a:rPr>
              <a:t>, Panchayat, District} </a:t>
            </a:r>
            <a:endParaRPr lang="en-US" sz="2400"/>
          </a:p>
          <a:p>
            <a:r>
              <a:rPr lang="en-US" sz="2400">
                <a:latin typeface="Oswald"/>
              </a:rPr>
              <a:t>{FName}+ = {FName}</a:t>
            </a:r>
          </a:p>
          <a:p>
            <a:r>
              <a:rPr lang="en-US" sz="2400">
                <a:latin typeface="Oswald"/>
              </a:rPr>
              <a:t>{</a:t>
            </a:r>
            <a:r>
              <a:rPr lang="en-US" sz="2400" err="1">
                <a:latin typeface="Oswald"/>
              </a:rPr>
              <a:t>LName</a:t>
            </a:r>
            <a:r>
              <a:rPr lang="en-US" sz="2400">
                <a:latin typeface="Oswald"/>
              </a:rPr>
              <a:t>}+ = {</a:t>
            </a:r>
            <a:r>
              <a:rPr lang="en-US" sz="2400" err="1">
                <a:latin typeface="Oswald"/>
              </a:rPr>
              <a:t>LName</a:t>
            </a:r>
            <a:r>
              <a:rPr lang="en-US" sz="2400">
                <a:latin typeface="Oswald"/>
              </a:rPr>
              <a:t>}</a:t>
            </a:r>
          </a:p>
          <a:p>
            <a:r>
              <a:rPr lang="en-US" sz="2400">
                <a:latin typeface="Oswald"/>
              </a:rPr>
              <a:t>{</a:t>
            </a:r>
            <a:r>
              <a:rPr lang="en-US" sz="2400" err="1">
                <a:latin typeface="Oswald"/>
              </a:rPr>
              <a:t>EContact</a:t>
            </a:r>
            <a:r>
              <a:rPr lang="en-US" sz="2400">
                <a:latin typeface="Oswald"/>
              </a:rPr>
              <a:t>}+ = {</a:t>
            </a:r>
            <a:r>
              <a:rPr lang="en-US" sz="2400" err="1">
                <a:latin typeface="Oswald"/>
              </a:rPr>
              <a:t>EContact</a:t>
            </a:r>
            <a:r>
              <a:rPr lang="en-US" sz="2400">
                <a:latin typeface="Oswald"/>
              </a:rPr>
              <a:t>}</a:t>
            </a:r>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Functional Dependency Closure</a:t>
            </a:r>
            <a:endParaRPr lang="en-US"/>
          </a:p>
        </p:txBody>
      </p:sp>
      <p:sp>
        <p:nvSpPr>
          <p:cNvPr id="3" name="Content Placeholder 2"/>
          <p:cNvSpPr>
            <a:spLocks noGrp="1"/>
          </p:cNvSpPr>
          <p:nvPr>
            <p:ph idx="1"/>
          </p:nvPr>
        </p:nvSpPr>
        <p:spPr/>
        <p:txBody>
          <a:bodyPr>
            <a:normAutofit/>
          </a:bodyPr>
          <a:lstStyle/>
          <a:p>
            <a:r>
              <a:rPr lang="en-US">
                <a:latin typeface="Oswald"/>
              </a:rPr>
              <a:t>{</a:t>
            </a:r>
            <a:r>
              <a:rPr lang="en-US" err="1">
                <a:latin typeface="Oswald"/>
              </a:rPr>
              <a:t>JobCode</a:t>
            </a:r>
            <a:r>
              <a:rPr lang="en-US">
                <a:latin typeface="Oswald"/>
              </a:rPr>
              <a:t>}+ = {</a:t>
            </a:r>
            <a:r>
              <a:rPr lang="en-IN" err="1">
                <a:latin typeface="Oswald"/>
              </a:rPr>
              <a:t>JobCode</a:t>
            </a:r>
            <a:r>
              <a:rPr lang="en-IN">
                <a:latin typeface="Oswald"/>
              </a:rPr>
              <a:t>, Designation, Shift}</a:t>
            </a:r>
          </a:p>
          <a:p>
            <a:r>
              <a:rPr lang="en-US">
                <a:latin typeface="Oswald"/>
              </a:rPr>
              <a:t>{Designation}+ = {Designation}</a:t>
            </a:r>
          </a:p>
          <a:p>
            <a:r>
              <a:rPr lang="en-US">
                <a:latin typeface="Oswald"/>
              </a:rPr>
              <a:t>{Shift}+ = {Shift}</a:t>
            </a:r>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Dependency Closure</a:t>
            </a:r>
          </a:p>
        </p:txBody>
      </p:sp>
      <p:sp>
        <p:nvSpPr>
          <p:cNvPr id="3" name="Content Placeholder 2"/>
          <p:cNvSpPr>
            <a:spLocks noGrp="1"/>
          </p:cNvSpPr>
          <p:nvPr>
            <p:ph idx="1"/>
          </p:nvPr>
        </p:nvSpPr>
        <p:spPr/>
        <p:txBody>
          <a:bodyPr>
            <a:normAutofit/>
          </a:bodyPr>
          <a:lstStyle/>
          <a:p>
            <a:endParaRPr lang="en-IN" sz="2400">
              <a:latin typeface="Oswald"/>
            </a:endParaRPr>
          </a:p>
          <a:p>
            <a:r>
              <a:rPr lang="en-IN" sz="2400">
                <a:latin typeface="Oswald"/>
              </a:rPr>
              <a:t>{WSID}+ = {WSID, </a:t>
            </a:r>
            <a:r>
              <a:rPr lang="en-IN" sz="2400" err="1">
                <a:latin typeface="Oswald"/>
              </a:rPr>
              <a:t>WEstimation</a:t>
            </a:r>
            <a:r>
              <a:rPr lang="en-IN" sz="2400">
                <a:latin typeface="Oswald"/>
              </a:rPr>
              <a:t>, </a:t>
            </a:r>
            <a:r>
              <a:rPr lang="en-IN" sz="2400" err="1">
                <a:latin typeface="Oswald"/>
              </a:rPr>
              <a:t>WStatus</a:t>
            </a:r>
            <a:r>
              <a:rPr lang="en-IN" sz="2400">
                <a:latin typeface="Oswald"/>
              </a:rPr>
              <a:t>, </a:t>
            </a:r>
            <a:r>
              <a:rPr lang="en-IN" sz="2400" err="1">
                <a:latin typeface="Oswald"/>
              </a:rPr>
              <a:t>WCapacity</a:t>
            </a:r>
            <a:r>
              <a:rPr lang="en-IN" sz="2400">
                <a:latin typeface="Oswald"/>
              </a:rPr>
              <a:t>, </a:t>
            </a:r>
            <a:r>
              <a:rPr lang="en-IN" sz="2400" err="1">
                <a:latin typeface="Oswald"/>
              </a:rPr>
              <a:t>Pincode</a:t>
            </a:r>
            <a:r>
              <a:rPr lang="en-IN" sz="2400">
                <a:latin typeface="Oswald"/>
              </a:rPr>
              <a:t>, Panchayat, District}</a:t>
            </a:r>
            <a:endParaRPr lang="en-IN" sz="2400"/>
          </a:p>
          <a:p>
            <a:r>
              <a:rPr lang="en-US" sz="2400">
                <a:latin typeface="Oswald"/>
              </a:rPr>
              <a:t>{</a:t>
            </a:r>
            <a:r>
              <a:rPr lang="en-US" sz="2400" err="1">
                <a:latin typeface="Oswald"/>
              </a:rPr>
              <a:t>WStatus</a:t>
            </a:r>
            <a:r>
              <a:rPr lang="en-US" sz="2400">
                <a:latin typeface="Oswald"/>
              </a:rPr>
              <a:t>}+ = {</a:t>
            </a:r>
            <a:r>
              <a:rPr lang="en-US" sz="2400" err="1">
                <a:latin typeface="Oswald"/>
              </a:rPr>
              <a:t>WStatus</a:t>
            </a:r>
            <a:r>
              <a:rPr lang="en-US" sz="2400">
                <a:latin typeface="Oswald"/>
              </a:rPr>
              <a:t>}</a:t>
            </a:r>
            <a:endParaRPr lang="en-US" sz="2400"/>
          </a:p>
          <a:p>
            <a:r>
              <a:rPr lang="en-US" sz="2400">
                <a:latin typeface="Oswald"/>
              </a:rPr>
              <a:t>{</a:t>
            </a:r>
            <a:r>
              <a:rPr lang="en-US" sz="2400" err="1">
                <a:latin typeface="Oswald"/>
              </a:rPr>
              <a:t>WCapacity</a:t>
            </a:r>
            <a:r>
              <a:rPr lang="en-US" sz="2400">
                <a:latin typeface="Oswald"/>
              </a:rPr>
              <a:t>}+ = {</a:t>
            </a:r>
            <a:r>
              <a:rPr lang="en-US" sz="2400" err="1">
                <a:latin typeface="Oswald"/>
              </a:rPr>
              <a:t>WCapacity</a:t>
            </a:r>
            <a:r>
              <a:rPr lang="en-US" sz="2400">
                <a:latin typeface="Oswald"/>
              </a:rPr>
              <a:t>}</a:t>
            </a:r>
            <a:endParaRPr lang="en-US" sz="2400"/>
          </a:p>
          <a:p>
            <a:r>
              <a:rPr lang="en-US" sz="2400">
                <a:latin typeface="Oswald"/>
              </a:rPr>
              <a:t>{</a:t>
            </a:r>
            <a:r>
              <a:rPr lang="en-US" sz="2400" err="1">
                <a:latin typeface="Oswald"/>
              </a:rPr>
              <a:t>WEstimation</a:t>
            </a:r>
            <a:r>
              <a:rPr lang="en-US" sz="2400">
                <a:latin typeface="Oswald"/>
              </a:rPr>
              <a:t>}+ = {</a:t>
            </a:r>
            <a:r>
              <a:rPr lang="en-US" sz="2400" err="1">
                <a:latin typeface="Oswald"/>
              </a:rPr>
              <a:t>WEstimation</a:t>
            </a:r>
            <a:r>
              <a:rPr lang="en-US" sz="2400">
                <a:latin typeface="Oswald"/>
              </a:rPr>
              <a:t>}</a:t>
            </a:r>
            <a:endParaRPr lang="en-US" sz="240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Dependency Closure</a:t>
            </a:r>
          </a:p>
        </p:txBody>
      </p:sp>
      <p:sp>
        <p:nvSpPr>
          <p:cNvPr id="3" name="Content Placeholder 2"/>
          <p:cNvSpPr>
            <a:spLocks noGrp="1"/>
          </p:cNvSpPr>
          <p:nvPr>
            <p:ph idx="1"/>
          </p:nvPr>
        </p:nvSpPr>
        <p:spPr>
          <a:xfrm>
            <a:off x="674938" y="2567343"/>
            <a:ext cx="10554574" cy="3636511"/>
          </a:xfrm>
        </p:spPr>
        <p:txBody>
          <a:bodyPr>
            <a:normAutofit/>
          </a:bodyPr>
          <a:lstStyle/>
          <a:p>
            <a:endParaRPr lang="en-US">
              <a:latin typeface="Oswald"/>
            </a:endParaRPr>
          </a:p>
          <a:p>
            <a:r>
              <a:rPr lang="en-US" sz="2400">
                <a:latin typeface="Oswald"/>
              </a:rPr>
              <a:t>{WSID, Month, Year} + = {WSID, </a:t>
            </a:r>
            <a:r>
              <a:rPr lang="en-IN" sz="2400" err="1">
                <a:latin typeface="Oswald"/>
              </a:rPr>
              <a:t>WEstimation</a:t>
            </a:r>
            <a:r>
              <a:rPr lang="en-IN" sz="2400">
                <a:latin typeface="Oswald"/>
              </a:rPr>
              <a:t>, </a:t>
            </a:r>
            <a:r>
              <a:rPr lang="en-IN" sz="2400" err="1">
                <a:latin typeface="Oswald"/>
              </a:rPr>
              <a:t>WCapacity</a:t>
            </a:r>
            <a:r>
              <a:rPr lang="en-IN" sz="2400">
                <a:latin typeface="Oswald"/>
              </a:rPr>
              <a:t>, </a:t>
            </a:r>
            <a:r>
              <a:rPr lang="en-IN" sz="2400" err="1">
                <a:latin typeface="Oswald"/>
              </a:rPr>
              <a:t>WStatus</a:t>
            </a:r>
            <a:r>
              <a:rPr lang="en-IN" sz="2400">
                <a:latin typeface="Oswald"/>
              </a:rPr>
              <a:t>, </a:t>
            </a:r>
            <a:r>
              <a:rPr lang="en-IN" sz="2400" err="1">
                <a:latin typeface="Oswald"/>
              </a:rPr>
              <a:t>Pincode</a:t>
            </a:r>
            <a:r>
              <a:rPr lang="en-IN" sz="2400">
                <a:latin typeface="Oswald"/>
              </a:rPr>
              <a:t>, Panchayat, </a:t>
            </a:r>
            <a:r>
              <a:rPr lang="en-US" sz="2400">
                <a:latin typeface="Oswald"/>
              </a:rPr>
              <a:t> </a:t>
            </a:r>
            <a:r>
              <a:rPr lang="en-IN" sz="2400">
                <a:latin typeface="Oswald"/>
              </a:rPr>
              <a:t>District</a:t>
            </a:r>
            <a:r>
              <a:rPr lang="en-US" sz="2400">
                <a:latin typeface="Oswald"/>
              </a:rPr>
              <a:t> ,Month, Year, Usage}</a:t>
            </a:r>
            <a:endParaRPr lang="en-US" sz="2400"/>
          </a:p>
          <a:p>
            <a:r>
              <a:rPr lang="en-US" sz="2400">
                <a:latin typeface="Oswald"/>
              </a:rPr>
              <a:t>{Month}+ = {Month}</a:t>
            </a:r>
          </a:p>
          <a:p>
            <a:r>
              <a:rPr lang="en-US" sz="2400">
                <a:latin typeface="Oswald"/>
              </a:rPr>
              <a:t>{Year}+ = {Year}</a:t>
            </a:r>
          </a:p>
          <a:p>
            <a:r>
              <a:rPr lang="en-US" sz="2400">
                <a:latin typeface="Oswald"/>
              </a:rPr>
              <a:t>{Usage}+ = {Usage}</a:t>
            </a:r>
            <a:endParaRPr lang="en-US" sz="2400"/>
          </a:p>
          <a:p>
            <a:endParaRPr lang="en-US"/>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Dependency Closure</a:t>
            </a:r>
          </a:p>
        </p:txBody>
      </p:sp>
      <p:sp>
        <p:nvSpPr>
          <p:cNvPr id="3" name="Content Placeholder 2"/>
          <p:cNvSpPr>
            <a:spLocks noGrp="1"/>
          </p:cNvSpPr>
          <p:nvPr>
            <p:ph idx="1"/>
          </p:nvPr>
        </p:nvSpPr>
        <p:spPr>
          <a:xfrm>
            <a:off x="804335" y="2667985"/>
            <a:ext cx="10554574" cy="3636511"/>
          </a:xfrm>
        </p:spPr>
        <p:txBody>
          <a:bodyPr/>
          <a:lstStyle/>
          <a:p>
            <a:r>
              <a:rPr lang="en-IN" sz="2800">
                <a:latin typeface="Oswald"/>
              </a:rPr>
              <a:t>{SSID}+ = {SSID, </a:t>
            </a:r>
            <a:r>
              <a:rPr lang="en-IN" sz="2800" err="1">
                <a:latin typeface="Oswald"/>
              </a:rPr>
              <a:t>SEstimation</a:t>
            </a:r>
            <a:r>
              <a:rPr lang="en-IN" sz="2800">
                <a:latin typeface="Oswald"/>
              </a:rPr>
              <a:t>, </a:t>
            </a:r>
            <a:r>
              <a:rPr lang="en-IN" sz="2800" err="1">
                <a:latin typeface="Oswald"/>
              </a:rPr>
              <a:t>SStatus</a:t>
            </a:r>
            <a:r>
              <a:rPr lang="en-IN" sz="2800">
                <a:latin typeface="Oswald"/>
              </a:rPr>
              <a:t>, </a:t>
            </a:r>
            <a:r>
              <a:rPr lang="en-IN" sz="2800" err="1">
                <a:latin typeface="Oswald"/>
              </a:rPr>
              <a:t>Pincode</a:t>
            </a:r>
            <a:r>
              <a:rPr lang="en-IN" sz="2800">
                <a:latin typeface="Oswald"/>
              </a:rPr>
              <a:t>, Panchayat, District}</a:t>
            </a:r>
          </a:p>
          <a:p>
            <a:r>
              <a:rPr lang="en-US" sz="2800">
                <a:latin typeface="Oswald"/>
              </a:rPr>
              <a:t>{</a:t>
            </a:r>
            <a:r>
              <a:rPr lang="en-US" sz="2800" err="1">
                <a:latin typeface="Oswald"/>
              </a:rPr>
              <a:t>SStatus</a:t>
            </a:r>
            <a:r>
              <a:rPr lang="en-US" sz="2800">
                <a:latin typeface="Oswald"/>
              </a:rPr>
              <a:t>}+ = {</a:t>
            </a:r>
            <a:r>
              <a:rPr lang="en-US" sz="2800" err="1">
                <a:latin typeface="Oswald"/>
              </a:rPr>
              <a:t>SStatus</a:t>
            </a:r>
            <a:r>
              <a:rPr lang="en-US" sz="2800">
                <a:latin typeface="Oswald"/>
              </a:rPr>
              <a:t>}</a:t>
            </a:r>
          </a:p>
          <a:p>
            <a:r>
              <a:rPr lang="en-US" sz="2800">
                <a:latin typeface="Oswald"/>
              </a:rPr>
              <a:t>{</a:t>
            </a:r>
            <a:r>
              <a:rPr lang="en-US" sz="2800" err="1">
                <a:latin typeface="Oswald"/>
              </a:rPr>
              <a:t>SEstimation</a:t>
            </a:r>
            <a:r>
              <a:rPr lang="en-US" sz="2800">
                <a:latin typeface="Oswald"/>
              </a:rPr>
              <a:t>}+ = {</a:t>
            </a:r>
            <a:r>
              <a:rPr lang="en-US" sz="2800" err="1">
                <a:latin typeface="Oswald"/>
              </a:rPr>
              <a:t>SEstimation</a:t>
            </a:r>
            <a:r>
              <a:rPr lang="en-US" sz="2800">
                <a:latin typeface="Oswald"/>
              </a:rPr>
              <a:t>}</a:t>
            </a:r>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Dependency Closure</a:t>
            </a:r>
          </a:p>
        </p:txBody>
      </p:sp>
      <p:sp>
        <p:nvSpPr>
          <p:cNvPr id="3" name="Content Placeholder 2"/>
          <p:cNvSpPr>
            <a:spLocks noGrp="1"/>
          </p:cNvSpPr>
          <p:nvPr>
            <p:ph idx="1"/>
          </p:nvPr>
        </p:nvSpPr>
        <p:spPr>
          <a:xfrm>
            <a:off x="818712" y="2337306"/>
            <a:ext cx="10554574" cy="3636511"/>
          </a:xfrm>
        </p:spPr>
        <p:txBody>
          <a:bodyPr vert="horz" lIns="91440" tIns="45720" rIns="91440" bIns="45720" rtlCol="0" anchor="ctr">
            <a:noAutofit/>
          </a:bodyPr>
          <a:lstStyle/>
          <a:p>
            <a:endParaRPr lang="en-IN" sz="2800">
              <a:latin typeface="Oswald"/>
            </a:endParaRPr>
          </a:p>
          <a:p>
            <a:r>
              <a:rPr lang="en-IN" sz="2800">
                <a:latin typeface="Oswald"/>
              </a:rPr>
              <a:t>{FID}+ = {FID, </a:t>
            </a:r>
            <a:r>
              <a:rPr lang="en-IN" sz="2800" err="1">
                <a:latin typeface="Oswald"/>
              </a:rPr>
              <a:t>FContact</a:t>
            </a:r>
            <a:r>
              <a:rPr lang="en-IN" sz="2800">
                <a:latin typeface="Oswald"/>
              </a:rPr>
              <a:t>, Consumption, </a:t>
            </a:r>
            <a:r>
              <a:rPr lang="en-IN" sz="2800" err="1">
                <a:latin typeface="Oswald"/>
              </a:rPr>
              <a:t>FHead</a:t>
            </a:r>
            <a:r>
              <a:rPr lang="en-IN" sz="2800">
                <a:latin typeface="Oswald"/>
              </a:rPr>
              <a:t>, Persons, </a:t>
            </a:r>
            <a:r>
              <a:rPr lang="en-IN" sz="2800" err="1">
                <a:latin typeface="Oswald"/>
              </a:rPr>
              <a:t>Pincode</a:t>
            </a:r>
            <a:r>
              <a:rPr lang="en-IN" sz="2800">
                <a:latin typeface="Oswald"/>
              </a:rPr>
              <a:t>, Panchayat, District}</a:t>
            </a:r>
          </a:p>
          <a:p>
            <a:r>
              <a:rPr lang="en-US" sz="2800">
                <a:latin typeface="Oswald"/>
              </a:rPr>
              <a:t>{Persons}+ = {Persons}</a:t>
            </a:r>
            <a:endParaRPr lang="en-US" sz="2800"/>
          </a:p>
          <a:p>
            <a:r>
              <a:rPr lang="en-US" sz="2800">
                <a:latin typeface="Oswald"/>
              </a:rPr>
              <a:t>{</a:t>
            </a:r>
            <a:r>
              <a:rPr lang="en-US" sz="2800" err="1">
                <a:latin typeface="Oswald"/>
              </a:rPr>
              <a:t>FHead</a:t>
            </a:r>
            <a:r>
              <a:rPr lang="en-US" sz="2800">
                <a:latin typeface="Oswald"/>
              </a:rPr>
              <a:t>}+ = {</a:t>
            </a:r>
            <a:r>
              <a:rPr lang="en-US" sz="2800" err="1">
                <a:latin typeface="Oswald"/>
              </a:rPr>
              <a:t>FHead</a:t>
            </a:r>
            <a:r>
              <a:rPr lang="en-US" sz="2800">
                <a:latin typeface="Oswald"/>
              </a:rPr>
              <a:t>}</a:t>
            </a:r>
            <a:endParaRPr lang="en-US" sz="2800"/>
          </a:p>
          <a:p>
            <a:r>
              <a:rPr lang="en-US" sz="2800">
                <a:latin typeface="Oswald"/>
              </a:rPr>
              <a:t>{Consumption}+ = {Consumption}</a:t>
            </a:r>
            <a:endParaRPr lang="en-US" sz="2800"/>
          </a:p>
          <a:p>
            <a:r>
              <a:rPr lang="en-US" sz="2800">
                <a:latin typeface="Oswald"/>
              </a:rPr>
              <a:t>{</a:t>
            </a:r>
            <a:r>
              <a:rPr lang="en-US" sz="2800" err="1">
                <a:latin typeface="Oswald"/>
              </a:rPr>
              <a:t>FContact</a:t>
            </a:r>
            <a:r>
              <a:rPr lang="en-US" sz="2800">
                <a:latin typeface="Oswald"/>
              </a:rPr>
              <a:t>}+ = {</a:t>
            </a:r>
            <a:r>
              <a:rPr lang="en-US" sz="2800" err="1">
                <a:latin typeface="Oswald"/>
              </a:rPr>
              <a:t>FContact</a:t>
            </a:r>
            <a:r>
              <a:rPr lang="en-US" sz="2800">
                <a:latin typeface="Oswald"/>
              </a:rPr>
              <a:t>}</a:t>
            </a:r>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Functional Dependency Closure</a:t>
            </a:r>
            <a:endParaRPr lang="en-US"/>
          </a:p>
        </p:txBody>
      </p:sp>
      <p:sp>
        <p:nvSpPr>
          <p:cNvPr id="3" name="Content Placeholder 2"/>
          <p:cNvSpPr>
            <a:spLocks noGrp="1"/>
          </p:cNvSpPr>
          <p:nvPr>
            <p:ph idx="1"/>
          </p:nvPr>
        </p:nvSpPr>
        <p:spPr>
          <a:xfrm>
            <a:off x="933731" y="2653608"/>
            <a:ext cx="10554574" cy="3636511"/>
          </a:xfrm>
        </p:spPr>
        <p:txBody>
          <a:bodyPr vert="horz" lIns="91440" tIns="45720" rIns="91440" bIns="45720" rtlCol="0" anchor="ctr">
            <a:noAutofit/>
          </a:bodyPr>
          <a:lstStyle/>
          <a:p>
            <a:endParaRPr lang="en-US" sz="2800">
              <a:latin typeface="Oswald"/>
            </a:endParaRPr>
          </a:p>
          <a:p>
            <a:r>
              <a:rPr lang="en-US" sz="2800">
                <a:latin typeface="Oswald"/>
              </a:rPr>
              <a:t>{</a:t>
            </a:r>
            <a:r>
              <a:rPr lang="en-US" sz="2800" err="1">
                <a:latin typeface="Oswald"/>
              </a:rPr>
              <a:t>TransactionID</a:t>
            </a:r>
            <a:r>
              <a:rPr lang="en-US" sz="2800">
                <a:latin typeface="Oswald"/>
              </a:rPr>
              <a:t>}+ = {</a:t>
            </a:r>
            <a:r>
              <a:rPr lang="en-IN" sz="2800" err="1">
                <a:latin typeface="Oswald"/>
              </a:rPr>
              <a:t>TransactionID</a:t>
            </a:r>
            <a:r>
              <a:rPr lang="en-IN" sz="2800">
                <a:latin typeface="Oswald"/>
              </a:rPr>
              <a:t>, Amount, </a:t>
            </a:r>
            <a:r>
              <a:rPr lang="en-IN" sz="2800" err="1">
                <a:latin typeface="Oswald"/>
              </a:rPr>
              <a:t>AccountNumber</a:t>
            </a:r>
            <a:r>
              <a:rPr lang="en-IN" sz="2800">
                <a:latin typeface="Oswald"/>
              </a:rPr>
              <a:t>, </a:t>
            </a:r>
            <a:r>
              <a:rPr lang="en-IN" sz="2800" err="1">
                <a:latin typeface="Oswald"/>
              </a:rPr>
              <a:t>DDate</a:t>
            </a:r>
            <a:r>
              <a:rPr lang="en-IN" sz="2800">
                <a:latin typeface="Oswald"/>
              </a:rPr>
              <a:t>, </a:t>
            </a:r>
            <a:r>
              <a:rPr lang="en-IN" sz="2800" err="1">
                <a:latin typeface="Oswald"/>
              </a:rPr>
              <a:t>DContact</a:t>
            </a:r>
            <a:r>
              <a:rPr lang="en-IN" sz="2800">
                <a:latin typeface="Oswald"/>
              </a:rPr>
              <a:t>}</a:t>
            </a:r>
            <a:endParaRPr lang="en-IN" sz="2800"/>
          </a:p>
          <a:p>
            <a:r>
              <a:rPr lang="en-US" sz="2800">
                <a:latin typeface="Oswald"/>
              </a:rPr>
              <a:t>{</a:t>
            </a:r>
            <a:r>
              <a:rPr lang="en-US" sz="2800" err="1">
                <a:latin typeface="Oswald"/>
              </a:rPr>
              <a:t>AccountNumber</a:t>
            </a:r>
            <a:r>
              <a:rPr lang="en-US" sz="2800">
                <a:latin typeface="Oswald"/>
              </a:rPr>
              <a:t>}+ = {</a:t>
            </a:r>
            <a:r>
              <a:rPr lang="en-US" sz="2800" err="1">
                <a:latin typeface="Oswald"/>
              </a:rPr>
              <a:t>AccountNumber</a:t>
            </a:r>
            <a:r>
              <a:rPr lang="en-US" sz="2800">
                <a:latin typeface="Oswald"/>
              </a:rPr>
              <a:t>}</a:t>
            </a:r>
            <a:endParaRPr lang="en-IN" sz="2800">
              <a:latin typeface="Oswald"/>
            </a:endParaRPr>
          </a:p>
          <a:p>
            <a:r>
              <a:rPr lang="en-US" sz="2800">
                <a:latin typeface="Oswald"/>
              </a:rPr>
              <a:t>{Amount}+ = {Amount}</a:t>
            </a:r>
            <a:endParaRPr lang="en-IN" sz="2800"/>
          </a:p>
          <a:p>
            <a:r>
              <a:rPr lang="en-US" sz="2800">
                <a:latin typeface="Oswald"/>
              </a:rPr>
              <a:t>{</a:t>
            </a:r>
            <a:r>
              <a:rPr lang="en-US" sz="2800" err="1">
                <a:latin typeface="Oswald"/>
              </a:rPr>
              <a:t>DDate</a:t>
            </a:r>
            <a:r>
              <a:rPr lang="en-US" sz="2800">
                <a:latin typeface="Oswald"/>
              </a:rPr>
              <a:t>}+ = {</a:t>
            </a:r>
            <a:r>
              <a:rPr lang="en-US" sz="2800" err="1">
                <a:latin typeface="Oswald"/>
              </a:rPr>
              <a:t>DDate</a:t>
            </a:r>
            <a:r>
              <a:rPr lang="en-US" sz="2800">
                <a:latin typeface="Oswald"/>
              </a:rPr>
              <a:t>}</a:t>
            </a:r>
            <a:endParaRPr lang="en-IN" sz="2800"/>
          </a:p>
          <a:p>
            <a:r>
              <a:rPr lang="en-US" sz="2800">
                <a:latin typeface="Oswald"/>
              </a:rPr>
              <a:t>{</a:t>
            </a:r>
            <a:r>
              <a:rPr lang="en-US" sz="2800" err="1">
                <a:latin typeface="Oswald"/>
              </a:rPr>
              <a:t>DContact</a:t>
            </a:r>
            <a:r>
              <a:rPr lang="en-US" sz="2800">
                <a:latin typeface="Oswald"/>
              </a:rPr>
              <a:t>}+ = {</a:t>
            </a:r>
            <a:r>
              <a:rPr lang="en-US" sz="2800" err="1">
                <a:latin typeface="Oswald"/>
              </a:rPr>
              <a:t>DContact</a:t>
            </a:r>
            <a:r>
              <a:rPr lang="en-US" sz="2800">
                <a:latin typeface="Oswald"/>
              </a:rPr>
              <a:t>}</a:t>
            </a:r>
            <a:endParaRPr lang="en-IN" sz="2800">
              <a:latin typeface="Oswald"/>
            </a:endParaRPr>
          </a:p>
          <a:p>
            <a:endParaRPr lang="en-IN"/>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Functional Dependency Closure</a:t>
            </a:r>
            <a:endParaRPr lang="en-US"/>
          </a:p>
        </p:txBody>
      </p:sp>
      <p:sp>
        <p:nvSpPr>
          <p:cNvPr id="3" name="Content Placeholder 2"/>
          <p:cNvSpPr>
            <a:spLocks noGrp="1"/>
          </p:cNvSpPr>
          <p:nvPr>
            <p:ph idx="1"/>
          </p:nvPr>
        </p:nvSpPr>
        <p:spPr/>
        <p:txBody>
          <a:bodyPr/>
          <a:lstStyle/>
          <a:p>
            <a:r>
              <a:rPr lang="en-US">
                <a:latin typeface="Oswald"/>
              </a:rPr>
              <a:t>{</a:t>
            </a:r>
            <a:r>
              <a:rPr lang="en-US" err="1">
                <a:latin typeface="Oswald"/>
              </a:rPr>
              <a:t>ExpenseID</a:t>
            </a:r>
            <a:r>
              <a:rPr lang="en-US">
                <a:latin typeface="Oswald"/>
              </a:rPr>
              <a:t>}+ = {</a:t>
            </a:r>
            <a:r>
              <a:rPr lang="en-IN" err="1">
                <a:latin typeface="Oswald"/>
              </a:rPr>
              <a:t>ExpenseID</a:t>
            </a:r>
            <a:r>
              <a:rPr lang="en-IN">
                <a:latin typeface="Oswald"/>
              </a:rPr>
              <a:t>, EDate, </a:t>
            </a:r>
            <a:r>
              <a:rPr lang="en-IN" err="1">
                <a:latin typeface="Oswald"/>
              </a:rPr>
              <a:t>EAmount</a:t>
            </a:r>
            <a:r>
              <a:rPr lang="en-IN">
                <a:latin typeface="Oswald"/>
              </a:rPr>
              <a:t>}</a:t>
            </a:r>
            <a:endParaRPr lang="en-US">
              <a:latin typeface="Oswald"/>
            </a:endParaRPr>
          </a:p>
          <a:p>
            <a:r>
              <a:rPr lang="en-US">
                <a:latin typeface="Oswald"/>
              </a:rPr>
              <a:t>{EDate}+ = {EDate}</a:t>
            </a:r>
          </a:p>
          <a:p>
            <a:r>
              <a:rPr lang="en-US">
                <a:latin typeface="Oswald"/>
              </a:rPr>
              <a:t>{</a:t>
            </a:r>
            <a:r>
              <a:rPr lang="en-US" err="1">
                <a:latin typeface="Oswald"/>
              </a:rPr>
              <a:t>EAmount</a:t>
            </a:r>
            <a:r>
              <a:rPr lang="en-US">
                <a:latin typeface="Oswald"/>
              </a:rPr>
              <a:t>}+</a:t>
            </a:r>
            <a:r>
              <a:rPr lang="en-IN">
                <a:latin typeface="Oswald"/>
              </a:rPr>
              <a:t> = </a:t>
            </a:r>
            <a:r>
              <a:rPr lang="en-US">
                <a:latin typeface="Oswald"/>
              </a:rPr>
              <a:t>{</a:t>
            </a:r>
            <a:r>
              <a:rPr lang="en-US" err="1">
                <a:latin typeface="Oswald"/>
              </a:rPr>
              <a:t>EAmount</a:t>
            </a:r>
            <a:r>
              <a:rPr lang="en-US">
                <a:latin typeface="Oswald"/>
              </a:rPr>
              <a:t>}</a:t>
            </a:r>
          </a:p>
          <a:p>
            <a:endParaRPr lang="en-US">
              <a:latin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Attribute Closure</a:t>
            </a:r>
          </a:p>
        </p:txBody>
      </p:sp>
      <p:sp>
        <p:nvSpPr>
          <p:cNvPr id="3" name="Content Placeholder 2"/>
          <p:cNvSpPr>
            <a:spLocks noGrp="1"/>
          </p:cNvSpPr>
          <p:nvPr>
            <p:ph idx="1"/>
          </p:nvPr>
        </p:nvSpPr>
        <p:spPr/>
        <p:txBody>
          <a:bodyPr>
            <a:normAutofit fontScale="85000" lnSpcReduction="20000"/>
          </a:bodyPr>
          <a:lstStyle/>
          <a:p>
            <a:endParaRPr lang="en-US">
              <a:latin typeface="Oswald"/>
            </a:endParaRPr>
          </a:p>
          <a:p>
            <a:r>
              <a:rPr lang="en-US">
                <a:latin typeface="Oswald"/>
              </a:rPr>
              <a:t>{</a:t>
            </a:r>
            <a:r>
              <a:rPr lang="en-US" err="1">
                <a:latin typeface="Oswald"/>
              </a:rPr>
              <a:t>Pincode</a:t>
            </a:r>
            <a:r>
              <a:rPr lang="en-US">
                <a:latin typeface="Oswald"/>
              </a:rPr>
              <a:t>}+ = {</a:t>
            </a:r>
            <a:r>
              <a:rPr lang="en-US" err="1">
                <a:latin typeface="Oswald"/>
              </a:rPr>
              <a:t>Pincode</a:t>
            </a:r>
            <a:r>
              <a:rPr lang="en-US">
                <a:latin typeface="Oswald"/>
              </a:rPr>
              <a:t>, </a:t>
            </a:r>
            <a:r>
              <a:rPr lang="en-IN">
                <a:latin typeface="Oswald"/>
              </a:rPr>
              <a:t>Panchayat, District}</a:t>
            </a:r>
            <a:endParaRPr lang="en-IN"/>
          </a:p>
          <a:p>
            <a:r>
              <a:rPr lang="en-IN">
                <a:latin typeface="Oswald"/>
              </a:rPr>
              <a:t>{</a:t>
            </a:r>
            <a:r>
              <a:rPr lang="en-IN" err="1">
                <a:latin typeface="Oswald"/>
              </a:rPr>
              <a:t>JobCode</a:t>
            </a:r>
            <a:r>
              <a:rPr lang="en-IN">
                <a:latin typeface="Oswald"/>
              </a:rPr>
              <a:t>}+ = {Designation, Shift}</a:t>
            </a:r>
            <a:endParaRPr lang="en-IN"/>
          </a:p>
          <a:p>
            <a:r>
              <a:rPr lang="en-IN">
                <a:latin typeface="Oswald"/>
              </a:rPr>
              <a:t>{</a:t>
            </a:r>
            <a:r>
              <a:rPr lang="en-IN" err="1">
                <a:latin typeface="Oswald"/>
              </a:rPr>
              <a:t>EmpID</a:t>
            </a:r>
            <a:r>
              <a:rPr lang="en-IN">
                <a:latin typeface="Oswald"/>
              </a:rPr>
              <a:t>}+ = {EmpID, EContact, LName, FName, </a:t>
            </a:r>
            <a:r>
              <a:rPr lang="en-US" err="1">
                <a:latin typeface="Oswald"/>
              </a:rPr>
              <a:t>Pincode</a:t>
            </a:r>
            <a:r>
              <a:rPr lang="en-US">
                <a:latin typeface="Oswald"/>
              </a:rPr>
              <a:t>, </a:t>
            </a:r>
            <a:r>
              <a:rPr lang="en-IN">
                <a:latin typeface="Oswald"/>
              </a:rPr>
              <a:t>Panchayat, District} </a:t>
            </a:r>
            <a:endParaRPr lang="en-US"/>
          </a:p>
          <a:p>
            <a:r>
              <a:rPr lang="en-IN">
                <a:latin typeface="Oswald"/>
              </a:rPr>
              <a:t>{WSID}+ = {WSID, </a:t>
            </a:r>
            <a:r>
              <a:rPr lang="en-IN" err="1">
                <a:latin typeface="Oswald"/>
              </a:rPr>
              <a:t>WEstimation</a:t>
            </a:r>
            <a:r>
              <a:rPr lang="en-IN">
                <a:latin typeface="Oswald"/>
              </a:rPr>
              <a:t>, Capacity, </a:t>
            </a:r>
            <a:r>
              <a:rPr lang="en-IN" err="1">
                <a:latin typeface="Oswald"/>
              </a:rPr>
              <a:t>WStatus</a:t>
            </a:r>
            <a:r>
              <a:rPr lang="en-IN">
                <a:latin typeface="Oswald"/>
              </a:rPr>
              <a:t>, </a:t>
            </a:r>
            <a:r>
              <a:rPr lang="en-US" err="1">
                <a:latin typeface="Oswald"/>
              </a:rPr>
              <a:t>Pincode</a:t>
            </a:r>
            <a:r>
              <a:rPr lang="en-US">
                <a:latin typeface="Oswald"/>
              </a:rPr>
              <a:t>, </a:t>
            </a:r>
            <a:r>
              <a:rPr lang="en-IN">
                <a:latin typeface="Oswald"/>
              </a:rPr>
              <a:t>Panchayat, District}</a:t>
            </a:r>
            <a:endParaRPr lang="en-IN"/>
          </a:p>
          <a:p>
            <a:r>
              <a:rPr lang="en-US">
                <a:latin typeface="Oswald"/>
              </a:rPr>
              <a:t>{WSID, Month, Year} + = {WSID, </a:t>
            </a:r>
            <a:r>
              <a:rPr lang="en-IN" err="1">
                <a:latin typeface="Oswald"/>
              </a:rPr>
              <a:t>WEstimation</a:t>
            </a:r>
            <a:r>
              <a:rPr lang="en-IN">
                <a:latin typeface="Oswald"/>
              </a:rPr>
              <a:t>, </a:t>
            </a:r>
            <a:r>
              <a:rPr lang="en-IN" err="1">
                <a:latin typeface="Oswald"/>
              </a:rPr>
              <a:t>WCapacity</a:t>
            </a:r>
            <a:r>
              <a:rPr lang="en-IN">
                <a:latin typeface="Oswald"/>
              </a:rPr>
              <a:t>, </a:t>
            </a:r>
            <a:r>
              <a:rPr lang="en-IN" err="1">
                <a:latin typeface="Oswald"/>
              </a:rPr>
              <a:t>WStatus</a:t>
            </a:r>
            <a:r>
              <a:rPr lang="en-IN">
                <a:latin typeface="Oswald"/>
              </a:rPr>
              <a:t>, </a:t>
            </a:r>
            <a:r>
              <a:rPr lang="en-IN" err="1">
                <a:latin typeface="Oswald"/>
              </a:rPr>
              <a:t>Pincode</a:t>
            </a:r>
            <a:r>
              <a:rPr lang="en-IN">
                <a:latin typeface="Oswald"/>
              </a:rPr>
              <a:t>, Panchayat, </a:t>
            </a:r>
            <a:r>
              <a:rPr lang="en-US">
                <a:latin typeface="Oswald"/>
              </a:rPr>
              <a:t> </a:t>
            </a:r>
            <a:r>
              <a:rPr lang="en-IN">
                <a:latin typeface="Oswald"/>
              </a:rPr>
              <a:t>District</a:t>
            </a:r>
            <a:r>
              <a:rPr lang="en-US">
                <a:latin typeface="Oswald"/>
              </a:rPr>
              <a:t> , Month, Year, Usage}</a:t>
            </a: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Introduction</a:t>
            </a:r>
            <a:endParaRPr lang="en-US"/>
          </a:p>
        </p:txBody>
      </p:sp>
      <p:sp>
        <p:nvSpPr>
          <p:cNvPr id="3" name="Content Placeholder 2"/>
          <p:cNvSpPr>
            <a:spLocks noGrp="1"/>
          </p:cNvSpPr>
          <p:nvPr>
            <p:ph idx="1"/>
          </p:nvPr>
        </p:nvSpPr>
        <p:spPr/>
        <p:txBody>
          <a:bodyPr>
            <a:normAutofit fontScale="67500" lnSpcReduction="10000"/>
          </a:bodyPr>
          <a:lstStyle/>
          <a:p>
            <a:pPr marL="139700" marR="63500" indent="0" algn="just">
              <a:lnSpc>
                <a:spcPct val="107000"/>
              </a:lnSpc>
              <a:spcBef>
                <a:spcPts val="5"/>
              </a:spcBef>
              <a:spcAft>
                <a:spcPts val="800"/>
              </a:spcAft>
              <a:buNone/>
            </a:pPr>
            <a:r>
              <a:rPr lang="en-IN" b="1" dirty="0">
                <a:effectLst/>
                <a:latin typeface="Oswald"/>
                <a:ea typeface="Times New Roman" panose="02020603050405020304" charset="0"/>
                <a:cs typeface="Times New Roman" panose="02020603050405020304" charset="0"/>
                <a:sym typeface="+mn-ea"/>
              </a:rPr>
              <a:t>The Failure of Rural Communities to understand the need for water resources as a social good and their inability to adhere to hygienic sanitation practices has led to the improper usage of water resources. There is also an acute need for a proper and easy to use health and sanitation system in rural areas. This makes the aim of the project to focus on four different components.</a:t>
            </a:r>
            <a:endParaRPr lang="en-IN" b="1" dirty="0">
              <a:effectLst/>
              <a:latin typeface="Oswald"/>
              <a:ea typeface="Calibri" panose="020F0502020204030204" charset="0"/>
              <a:cs typeface="Times New Roman" panose="02020603050405020304" charset="0"/>
            </a:endParaRPr>
          </a:p>
          <a:p>
            <a:pPr marL="342900" marR="63500" lvl="0" indent="-342900" algn="just" fontAlgn="base">
              <a:lnSpc>
                <a:spcPct val="107000"/>
              </a:lnSpc>
              <a:spcBef>
                <a:spcPts val="5"/>
              </a:spcBef>
              <a:spcAft>
                <a:spcPts val="800"/>
              </a:spcAft>
              <a:buFont typeface="+mj-lt"/>
              <a:buAutoNum type="arabicPeriod"/>
              <a:tabLst>
                <a:tab pos="457200" algn="l"/>
              </a:tabLst>
            </a:pPr>
            <a:r>
              <a:rPr lang="en-IN" b="1" dirty="0">
                <a:effectLst/>
                <a:latin typeface="Oswald"/>
                <a:ea typeface="Times New Roman" panose="02020603050405020304" charset="0"/>
                <a:cs typeface="Times New Roman" panose="02020603050405020304" charset="0"/>
                <a:sym typeface="+mn-ea"/>
              </a:rPr>
              <a:t>Improved Water Supply Facilities.</a:t>
            </a:r>
            <a:endParaRPr lang="en-IN" b="1" dirty="0">
              <a:effectLst/>
              <a:latin typeface="Oswald"/>
              <a:ea typeface="Calibri" panose="020F0502020204030204" charset="0"/>
              <a:cs typeface="Times New Roman" panose="02020603050405020304" charset="0"/>
            </a:endParaRPr>
          </a:p>
          <a:p>
            <a:pPr marL="342900" marR="63500" lvl="0" indent="-342900" algn="just" fontAlgn="base">
              <a:lnSpc>
                <a:spcPct val="107000"/>
              </a:lnSpc>
              <a:spcAft>
                <a:spcPts val="800"/>
              </a:spcAft>
              <a:buFont typeface="+mj-lt"/>
              <a:buAutoNum type="arabicPeriod"/>
              <a:tabLst>
                <a:tab pos="457200" algn="l"/>
              </a:tabLst>
            </a:pPr>
            <a:r>
              <a:rPr lang="en-IN" b="1" dirty="0">
                <a:effectLst/>
                <a:latin typeface="Oswald"/>
                <a:ea typeface="Times New Roman" panose="02020603050405020304" charset="0"/>
                <a:cs typeface="Times New Roman" panose="02020603050405020304" charset="0"/>
                <a:sym typeface="+mn-ea"/>
              </a:rPr>
              <a:t>Hygienic Sanitation System.</a:t>
            </a:r>
            <a:endParaRPr lang="en-IN" b="1" dirty="0">
              <a:effectLst/>
              <a:latin typeface="Oswald"/>
              <a:ea typeface="Calibri" panose="020F0502020204030204" charset="0"/>
              <a:cs typeface="Times New Roman" panose="02020603050405020304" charset="0"/>
            </a:endParaRPr>
          </a:p>
          <a:p>
            <a:pPr marL="342900" marR="63500" lvl="0" indent="-342900" algn="just" fontAlgn="base">
              <a:lnSpc>
                <a:spcPct val="107000"/>
              </a:lnSpc>
              <a:spcAft>
                <a:spcPts val="800"/>
              </a:spcAft>
              <a:buFont typeface="+mj-lt"/>
              <a:buAutoNum type="arabicPeriod"/>
              <a:tabLst>
                <a:tab pos="457200" algn="l"/>
              </a:tabLst>
            </a:pPr>
            <a:r>
              <a:rPr lang="en-IN" b="1" dirty="0">
                <a:effectLst/>
                <a:latin typeface="Oswald"/>
                <a:ea typeface="Times New Roman" panose="02020603050405020304" charset="0"/>
                <a:cs typeface="Times New Roman" panose="02020603050405020304" charset="0"/>
                <a:sym typeface="+mn-ea"/>
              </a:rPr>
              <a:t>Community Mobilisation and Education.</a:t>
            </a:r>
            <a:endParaRPr lang="en-IN" b="1" dirty="0">
              <a:effectLst/>
              <a:latin typeface="Oswald"/>
              <a:ea typeface="Calibri" panose="020F0502020204030204" charset="0"/>
              <a:cs typeface="Times New Roman" panose="02020603050405020304" charset="0"/>
            </a:endParaRPr>
          </a:p>
          <a:p>
            <a:pPr marL="342900" marR="63500" lvl="0" indent="-342900" algn="just" fontAlgn="base">
              <a:lnSpc>
                <a:spcPct val="107000"/>
              </a:lnSpc>
              <a:spcAft>
                <a:spcPts val="800"/>
              </a:spcAft>
              <a:buFont typeface="+mj-lt"/>
              <a:buAutoNum type="arabicPeriod"/>
              <a:tabLst>
                <a:tab pos="457200" algn="l"/>
              </a:tabLst>
            </a:pPr>
            <a:r>
              <a:rPr lang="en-IN" b="1" dirty="0">
                <a:effectLst/>
                <a:latin typeface="Oswald"/>
                <a:ea typeface="Times New Roman" panose="02020603050405020304" charset="0"/>
                <a:cs typeface="Times New Roman" panose="02020603050405020304" charset="0"/>
                <a:sym typeface="+mn-ea"/>
              </a:rPr>
              <a:t>Advanced Monitoring, Evaluating, and Supporting System.</a:t>
            </a:r>
            <a:endParaRPr lang="en-IN" b="1" dirty="0">
              <a:effectLst/>
              <a:latin typeface="Oswald"/>
              <a:ea typeface="Calibri" panose="020F0502020204030204" charset="0"/>
              <a:cs typeface="Times New Roman" panose="02020603050405020304" charset="0"/>
            </a:endParaRPr>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Attribute Closure</a:t>
            </a:r>
          </a:p>
        </p:txBody>
      </p:sp>
      <p:sp>
        <p:nvSpPr>
          <p:cNvPr id="3" name="Content Placeholder 2"/>
          <p:cNvSpPr>
            <a:spLocks noGrp="1"/>
          </p:cNvSpPr>
          <p:nvPr>
            <p:ph idx="1"/>
          </p:nvPr>
        </p:nvSpPr>
        <p:spPr/>
        <p:txBody>
          <a:bodyPr>
            <a:normAutofit fontScale="70000" lnSpcReduction="20000"/>
          </a:bodyPr>
          <a:lstStyle/>
          <a:p>
            <a:endParaRPr lang="en-IN">
              <a:latin typeface="Oswald"/>
            </a:endParaRPr>
          </a:p>
          <a:p>
            <a:r>
              <a:rPr lang="en-IN">
                <a:latin typeface="Oswald"/>
              </a:rPr>
              <a:t>{SSID}+ = {SSID, </a:t>
            </a:r>
            <a:r>
              <a:rPr lang="en-IN" err="1">
                <a:latin typeface="Oswald"/>
              </a:rPr>
              <a:t>SEstimation</a:t>
            </a:r>
            <a:r>
              <a:rPr lang="en-IN">
                <a:latin typeface="Oswald"/>
              </a:rPr>
              <a:t>, </a:t>
            </a:r>
            <a:r>
              <a:rPr lang="en-IN" err="1">
                <a:latin typeface="Oswald"/>
              </a:rPr>
              <a:t>SStatus</a:t>
            </a:r>
            <a:r>
              <a:rPr lang="en-IN">
                <a:latin typeface="Oswald"/>
              </a:rPr>
              <a:t>, </a:t>
            </a:r>
            <a:r>
              <a:rPr lang="en-US" err="1">
                <a:latin typeface="Oswald"/>
              </a:rPr>
              <a:t>Pincode</a:t>
            </a:r>
            <a:r>
              <a:rPr lang="en-US">
                <a:latin typeface="Oswald"/>
              </a:rPr>
              <a:t>, </a:t>
            </a:r>
            <a:r>
              <a:rPr lang="en-IN">
                <a:latin typeface="Oswald"/>
              </a:rPr>
              <a:t>Panchayat, District}</a:t>
            </a:r>
            <a:endParaRPr lang="en-US">
              <a:latin typeface="Oswald"/>
            </a:endParaRPr>
          </a:p>
          <a:p>
            <a:endParaRPr lang="en-US">
              <a:latin typeface="Oswald"/>
            </a:endParaRPr>
          </a:p>
          <a:p>
            <a:r>
              <a:rPr lang="en-IN">
                <a:latin typeface="Oswald"/>
              </a:rPr>
              <a:t>{FID}+ = {FID, </a:t>
            </a:r>
            <a:r>
              <a:rPr lang="en-IN" err="1">
                <a:latin typeface="Oswald"/>
              </a:rPr>
              <a:t>FContact</a:t>
            </a:r>
            <a:r>
              <a:rPr lang="en-IN">
                <a:latin typeface="Oswald"/>
              </a:rPr>
              <a:t>, Consumption, </a:t>
            </a:r>
            <a:r>
              <a:rPr lang="en-IN" err="1">
                <a:latin typeface="Oswald"/>
              </a:rPr>
              <a:t>FHead</a:t>
            </a:r>
            <a:r>
              <a:rPr lang="en-IN">
                <a:latin typeface="Oswald"/>
              </a:rPr>
              <a:t>, Persons, </a:t>
            </a:r>
            <a:r>
              <a:rPr lang="en-US" err="1">
                <a:latin typeface="Oswald"/>
              </a:rPr>
              <a:t>Pincode</a:t>
            </a:r>
            <a:r>
              <a:rPr lang="en-US">
                <a:latin typeface="Oswald"/>
              </a:rPr>
              <a:t>, </a:t>
            </a:r>
            <a:r>
              <a:rPr lang="en-IN">
                <a:latin typeface="Oswald"/>
              </a:rPr>
              <a:t>Panchayat, District}</a:t>
            </a:r>
          </a:p>
          <a:p>
            <a:endParaRPr lang="en-US">
              <a:latin typeface="Oswald"/>
            </a:endParaRPr>
          </a:p>
          <a:p>
            <a:r>
              <a:rPr lang="en-IN">
                <a:latin typeface="Oswald"/>
              </a:rPr>
              <a:t>{</a:t>
            </a:r>
            <a:r>
              <a:rPr lang="en-IN" err="1">
                <a:latin typeface="Oswald"/>
              </a:rPr>
              <a:t>TransactionID</a:t>
            </a:r>
            <a:r>
              <a:rPr lang="en-IN">
                <a:latin typeface="Oswald"/>
              </a:rPr>
              <a:t>}+ =  {</a:t>
            </a:r>
            <a:r>
              <a:rPr lang="en-IN" err="1">
                <a:latin typeface="Oswald"/>
              </a:rPr>
              <a:t>TransactionID</a:t>
            </a:r>
            <a:r>
              <a:rPr lang="en-IN">
                <a:latin typeface="Oswald"/>
              </a:rPr>
              <a:t> , Amount, </a:t>
            </a:r>
            <a:r>
              <a:rPr lang="en-IN" err="1">
                <a:latin typeface="Oswald"/>
              </a:rPr>
              <a:t>AccountNumber</a:t>
            </a:r>
            <a:r>
              <a:rPr lang="en-IN">
                <a:latin typeface="Oswald"/>
              </a:rPr>
              <a:t>, </a:t>
            </a:r>
            <a:r>
              <a:rPr lang="en-IN" err="1">
                <a:latin typeface="Oswald"/>
              </a:rPr>
              <a:t>DDate</a:t>
            </a:r>
            <a:r>
              <a:rPr lang="en-IN">
                <a:latin typeface="Oswald"/>
              </a:rPr>
              <a:t>, </a:t>
            </a:r>
            <a:r>
              <a:rPr lang="en-IN" err="1">
                <a:latin typeface="Oswald"/>
              </a:rPr>
              <a:t>DContact</a:t>
            </a:r>
            <a:r>
              <a:rPr lang="en-IN">
                <a:latin typeface="Oswald"/>
              </a:rPr>
              <a:t>}</a:t>
            </a:r>
          </a:p>
          <a:p>
            <a:endParaRPr lang="en-IN">
              <a:latin typeface="Oswald"/>
            </a:endParaRPr>
          </a:p>
          <a:p>
            <a:r>
              <a:rPr lang="en-IN">
                <a:latin typeface="Oswald"/>
              </a:rPr>
              <a:t>{</a:t>
            </a:r>
            <a:r>
              <a:rPr lang="en-IN" err="1">
                <a:latin typeface="Oswald"/>
              </a:rPr>
              <a:t>ExpenseID</a:t>
            </a:r>
            <a:r>
              <a:rPr lang="en-IN">
                <a:latin typeface="Oswald"/>
              </a:rPr>
              <a:t>}+ = {</a:t>
            </a:r>
            <a:r>
              <a:rPr lang="en-IN" err="1">
                <a:latin typeface="Oswald"/>
              </a:rPr>
              <a:t>ExpenseID</a:t>
            </a:r>
            <a:r>
              <a:rPr lang="en-IN">
                <a:latin typeface="Oswald"/>
              </a:rPr>
              <a:t>,  EDate, </a:t>
            </a:r>
            <a:r>
              <a:rPr lang="en-IN" err="1">
                <a:latin typeface="Oswald"/>
              </a:rPr>
              <a:t>EAmount</a:t>
            </a:r>
            <a:r>
              <a:rPr lang="en-IN">
                <a:latin typeface="Oswald"/>
              </a:rPr>
              <a:t>, EMPID, WSID, SSID}</a:t>
            </a:r>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Canonical cover</a:t>
            </a:r>
          </a:p>
        </p:txBody>
      </p:sp>
      <p:sp>
        <p:nvSpPr>
          <p:cNvPr id="3" name="Content Placeholder 2"/>
          <p:cNvSpPr>
            <a:spLocks noGrp="1"/>
          </p:cNvSpPr>
          <p:nvPr>
            <p:ph idx="1"/>
          </p:nvPr>
        </p:nvSpPr>
        <p:spPr/>
        <p:txBody>
          <a:bodyPr>
            <a:normAutofit/>
          </a:bodyPr>
          <a:lstStyle/>
          <a:p>
            <a:r>
              <a:rPr lang="en-US">
                <a:latin typeface="Oswald"/>
              </a:rPr>
              <a:t>EmpID   -&gt;    FName   </a:t>
            </a:r>
          </a:p>
          <a:p>
            <a:r>
              <a:rPr lang="en-US">
                <a:latin typeface="Oswald"/>
              </a:rPr>
              <a:t> EmpID  -&gt;    EName   </a:t>
            </a:r>
          </a:p>
          <a:p>
            <a:r>
              <a:rPr lang="en-US">
                <a:latin typeface="Oswald"/>
              </a:rPr>
              <a:t> EmpID   -&gt;  EContact </a:t>
            </a:r>
            <a:endParaRPr lang="en-US"/>
          </a:p>
          <a:p>
            <a:r>
              <a:rPr lang="en-US">
                <a:latin typeface="Oswald"/>
              </a:rPr>
              <a:t>EmpID    -&gt;  JobCode </a:t>
            </a:r>
            <a:endParaRPr lang="en-US"/>
          </a:p>
          <a:p>
            <a:r>
              <a:rPr lang="en-US">
                <a:latin typeface="Oswald"/>
              </a:rPr>
              <a:t>EmpID    -&gt;   Pincode </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err="1">
                <a:latin typeface="Oswald"/>
              </a:rPr>
              <a:t>JobCode</a:t>
            </a:r>
            <a:r>
              <a:rPr lang="en-US">
                <a:latin typeface="Oswald"/>
              </a:rPr>
              <a:t>   -&gt;   Designation    </a:t>
            </a:r>
          </a:p>
          <a:p>
            <a:r>
              <a:rPr lang="en-US" err="1">
                <a:latin typeface="Oswald"/>
              </a:rPr>
              <a:t>JobCode</a:t>
            </a:r>
            <a:r>
              <a:rPr lang="en-US">
                <a:latin typeface="Oswald"/>
              </a:rPr>
              <a:t>   -&gt;    Shift </a:t>
            </a:r>
          </a:p>
          <a:p>
            <a:r>
              <a:rPr lang="en-US">
                <a:latin typeface="Oswald"/>
              </a:rPr>
              <a:t>WSID   -&gt;     </a:t>
            </a:r>
            <a:r>
              <a:rPr lang="en-US" err="1">
                <a:latin typeface="Oswald"/>
              </a:rPr>
              <a:t>WStatus</a:t>
            </a:r>
            <a:r>
              <a:rPr lang="en-US">
                <a:latin typeface="Oswald"/>
              </a:rPr>
              <a:t> </a:t>
            </a:r>
          </a:p>
          <a:p>
            <a:r>
              <a:rPr lang="en-US">
                <a:latin typeface="Oswald"/>
              </a:rPr>
              <a:t>WSID   -&gt; </a:t>
            </a:r>
            <a:r>
              <a:rPr lang="en-US" err="1">
                <a:latin typeface="Oswald"/>
              </a:rPr>
              <a:t>WCapacity</a:t>
            </a:r>
            <a:r>
              <a:rPr lang="en-US">
                <a:latin typeface="Oswald"/>
              </a:rPr>
              <a:t>  </a:t>
            </a:r>
          </a:p>
          <a:p>
            <a:r>
              <a:rPr lang="en-US">
                <a:latin typeface="Oswald"/>
              </a:rPr>
              <a:t>WSID   -&gt;   </a:t>
            </a:r>
            <a:r>
              <a:rPr lang="en-US" err="1">
                <a:latin typeface="Oswald"/>
              </a:rPr>
              <a:t>WEstimation</a:t>
            </a:r>
            <a:r>
              <a:rPr lang="en-US">
                <a:latin typeface="Oswald"/>
              </a:rPr>
              <a:t> </a:t>
            </a:r>
            <a:endParaRPr lang="en-US"/>
          </a:p>
          <a:p>
            <a:r>
              <a:rPr lang="en-US">
                <a:latin typeface="Oswald"/>
              </a:rPr>
              <a:t>WSID   -&gt;   </a:t>
            </a:r>
            <a:r>
              <a:rPr lang="en-US" err="1">
                <a:latin typeface="Oswald"/>
              </a:rPr>
              <a:t>Pincode</a:t>
            </a:r>
            <a:r>
              <a:rPr lang="en-US">
                <a:latin typeface="Oswald"/>
              </a:rPr>
              <a:t> </a:t>
            </a:r>
            <a:endParaRPr lang="en-US"/>
          </a:p>
        </p:txBody>
      </p:sp>
      <p:sp>
        <p:nvSpPr>
          <p:cNvPr id="6" name="Title 1"/>
          <p:cNvSpPr>
            <a:spLocks noGrp="1"/>
          </p:cNvSpPr>
          <p:nvPr>
            <p:ph type="title"/>
          </p:nvPr>
        </p:nvSpPr>
        <p:spPr>
          <a:xfrm>
            <a:off x="810000" y="447188"/>
            <a:ext cx="10571998" cy="970450"/>
          </a:xfrm>
        </p:spPr>
        <p:txBody>
          <a:bodyPr/>
          <a:lstStyle/>
          <a:p>
            <a:r>
              <a:rPr lang="en-US">
                <a:latin typeface="Oswald"/>
              </a:rPr>
              <a:t>Canonical cover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0599" y="2552966"/>
            <a:ext cx="10554574" cy="3636511"/>
          </a:xfrm>
        </p:spPr>
        <p:txBody>
          <a:bodyPr>
            <a:normAutofit/>
          </a:bodyPr>
          <a:lstStyle/>
          <a:p>
            <a:r>
              <a:rPr lang="en-US">
                <a:latin typeface="Oswald"/>
              </a:rPr>
              <a:t>SSID   -&gt;   </a:t>
            </a:r>
            <a:r>
              <a:rPr lang="en-US" err="1">
                <a:latin typeface="Oswald"/>
              </a:rPr>
              <a:t>Pincode</a:t>
            </a:r>
            <a:r>
              <a:rPr lang="en-US">
                <a:latin typeface="Oswald"/>
              </a:rPr>
              <a:t>  </a:t>
            </a:r>
          </a:p>
          <a:p>
            <a:r>
              <a:rPr lang="en-US">
                <a:latin typeface="Oswald"/>
              </a:rPr>
              <a:t>SSID     -&gt;   </a:t>
            </a:r>
            <a:r>
              <a:rPr lang="en-US" err="1">
                <a:latin typeface="Oswald"/>
              </a:rPr>
              <a:t>SEstimation</a:t>
            </a:r>
            <a:r>
              <a:rPr lang="en-US">
                <a:latin typeface="Oswald"/>
              </a:rPr>
              <a:t>   </a:t>
            </a:r>
          </a:p>
          <a:p>
            <a:r>
              <a:rPr lang="en-US">
                <a:latin typeface="Oswald"/>
              </a:rPr>
              <a:t>SSID    -&gt;    </a:t>
            </a:r>
            <a:r>
              <a:rPr lang="en-US" err="1">
                <a:latin typeface="Oswald"/>
              </a:rPr>
              <a:t>SStatus</a:t>
            </a:r>
            <a:r>
              <a:rPr lang="en-US">
                <a:latin typeface="Oswald"/>
              </a:rPr>
              <a:t>   </a:t>
            </a:r>
          </a:p>
          <a:p>
            <a:pPr marL="0" indent="0">
              <a:buNone/>
            </a:pPr>
            <a:br>
              <a:rPr lang="en-US"/>
            </a:br>
            <a:endParaRPr lang="en-US"/>
          </a:p>
        </p:txBody>
      </p:sp>
      <p:sp>
        <p:nvSpPr>
          <p:cNvPr id="2" name="Title 1"/>
          <p:cNvSpPr>
            <a:spLocks noGrp="1"/>
          </p:cNvSpPr>
          <p:nvPr>
            <p:ph type="title"/>
          </p:nvPr>
        </p:nvSpPr>
        <p:spPr>
          <a:xfrm>
            <a:off x="810000" y="447188"/>
            <a:ext cx="10571998" cy="970450"/>
          </a:xfrm>
        </p:spPr>
        <p:txBody>
          <a:bodyPr/>
          <a:lstStyle/>
          <a:p>
            <a:r>
              <a:rPr lang="en-US">
                <a:latin typeface="Oswald"/>
              </a:rPr>
              <a:t>Canonical cover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316" y="2711117"/>
            <a:ext cx="10554574" cy="3636511"/>
          </a:xfrm>
        </p:spPr>
        <p:txBody>
          <a:bodyPr>
            <a:normAutofit/>
          </a:bodyPr>
          <a:lstStyle/>
          <a:p>
            <a:r>
              <a:rPr lang="en-US" sz="2800">
                <a:latin typeface="Oswald"/>
              </a:rPr>
              <a:t>FID     -&gt;    Persons   </a:t>
            </a:r>
          </a:p>
          <a:p>
            <a:r>
              <a:rPr lang="en-US" sz="2800">
                <a:latin typeface="Oswald"/>
              </a:rPr>
              <a:t>FID     -&gt;    </a:t>
            </a:r>
            <a:r>
              <a:rPr lang="en-US" sz="2800" err="1">
                <a:latin typeface="Oswald"/>
              </a:rPr>
              <a:t>FHead</a:t>
            </a:r>
            <a:r>
              <a:rPr lang="en-US" sz="2800">
                <a:latin typeface="Oswald"/>
              </a:rPr>
              <a:t>   </a:t>
            </a:r>
          </a:p>
          <a:p>
            <a:r>
              <a:rPr lang="en-US" sz="2800">
                <a:latin typeface="Oswald"/>
              </a:rPr>
              <a:t>FID    -&gt;     Consumption   </a:t>
            </a:r>
          </a:p>
          <a:p>
            <a:r>
              <a:rPr lang="en-US" sz="2800">
                <a:latin typeface="Oswald"/>
              </a:rPr>
              <a:t>FID    -&gt;     </a:t>
            </a:r>
            <a:r>
              <a:rPr lang="en-US" sz="2800" err="1">
                <a:latin typeface="Oswald"/>
              </a:rPr>
              <a:t>FContact</a:t>
            </a:r>
            <a:r>
              <a:rPr lang="en-US" sz="2800">
                <a:latin typeface="Oswald"/>
              </a:rPr>
              <a:t>   </a:t>
            </a:r>
          </a:p>
          <a:p>
            <a:r>
              <a:rPr lang="en-US" sz="2800">
                <a:latin typeface="Oswald"/>
              </a:rPr>
              <a:t>FID    -&gt;     </a:t>
            </a:r>
            <a:r>
              <a:rPr lang="en-US" sz="2800" err="1">
                <a:latin typeface="Oswald"/>
              </a:rPr>
              <a:t>Pincode</a:t>
            </a:r>
            <a:r>
              <a:rPr lang="en-US" sz="2800">
                <a:latin typeface="Oswald"/>
              </a:rPr>
              <a:t>   </a:t>
            </a:r>
          </a:p>
          <a:p>
            <a:r>
              <a:rPr lang="en-US" sz="2800">
                <a:latin typeface="Oswald"/>
              </a:rPr>
              <a:t>WSID  Month   Year      -&gt;   Usage   </a:t>
            </a:r>
          </a:p>
          <a:p>
            <a:endParaRPr lang="en-US"/>
          </a:p>
        </p:txBody>
      </p:sp>
      <p:sp>
        <p:nvSpPr>
          <p:cNvPr id="2" name="Title 1"/>
          <p:cNvSpPr>
            <a:spLocks noGrp="1"/>
          </p:cNvSpPr>
          <p:nvPr>
            <p:ph type="title"/>
          </p:nvPr>
        </p:nvSpPr>
        <p:spPr>
          <a:xfrm>
            <a:off x="810000" y="447188"/>
            <a:ext cx="10571998" cy="970450"/>
          </a:xfrm>
        </p:spPr>
        <p:txBody>
          <a:bodyPr/>
          <a:lstStyle/>
          <a:p>
            <a:r>
              <a:rPr lang="en-US">
                <a:latin typeface="Oswald"/>
              </a:rPr>
              <a:t>Canonical cover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2552966"/>
            <a:ext cx="10554574" cy="3636511"/>
          </a:xfrm>
        </p:spPr>
        <p:txBody>
          <a:bodyPr>
            <a:normAutofit fontScale="92500" lnSpcReduction="10000"/>
          </a:bodyPr>
          <a:lstStyle/>
          <a:p>
            <a:r>
              <a:rPr lang="en-US" err="1">
                <a:latin typeface="Oswald"/>
              </a:rPr>
              <a:t>ExpenseID</a:t>
            </a:r>
            <a:r>
              <a:rPr lang="en-US">
                <a:latin typeface="Oswald"/>
              </a:rPr>
              <a:t>     -&gt;    EDate   </a:t>
            </a:r>
          </a:p>
          <a:p>
            <a:r>
              <a:rPr lang="en-US" err="1">
                <a:latin typeface="Oswald"/>
              </a:rPr>
              <a:t>ExpenseID</a:t>
            </a:r>
            <a:r>
              <a:rPr lang="en-US">
                <a:latin typeface="Oswald"/>
              </a:rPr>
              <a:t>     -&gt;    </a:t>
            </a:r>
            <a:r>
              <a:rPr lang="en-US" err="1">
                <a:latin typeface="Oswald"/>
              </a:rPr>
              <a:t>EAmount</a:t>
            </a:r>
            <a:r>
              <a:rPr lang="en-US">
                <a:latin typeface="Oswald"/>
              </a:rPr>
              <a:t>   </a:t>
            </a:r>
          </a:p>
          <a:p>
            <a:r>
              <a:rPr lang="en-US" err="1">
                <a:latin typeface="Oswald"/>
              </a:rPr>
              <a:t>ExpenseID</a:t>
            </a:r>
            <a:r>
              <a:rPr lang="en-US">
                <a:latin typeface="Oswald"/>
              </a:rPr>
              <a:t>   -&gt;      WSID   </a:t>
            </a:r>
          </a:p>
          <a:p>
            <a:r>
              <a:rPr lang="en-US" err="1">
                <a:latin typeface="Oswald"/>
              </a:rPr>
              <a:t>ExpenseID</a:t>
            </a:r>
            <a:r>
              <a:rPr lang="en-US">
                <a:latin typeface="Oswald"/>
              </a:rPr>
              <a:t>     -&gt;    </a:t>
            </a:r>
            <a:r>
              <a:rPr lang="en-US" err="1">
                <a:latin typeface="Oswald"/>
              </a:rPr>
              <a:t>EmpID</a:t>
            </a:r>
            <a:r>
              <a:rPr lang="en-US">
                <a:latin typeface="Oswald"/>
              </a:rPr>
              <a:t>   </a:t>
            </a:r>
          </a:p>
          <a:p>
            <a:r>
              <a:rPr lang="en-US" err="1">
                <a:latin typeface="Oswald"/>
              </a:rPr>
              <a:t>ExpenseID</a:t>
            </a:r>
            <a:r>
              <a:rPr lang="en-US">
                <a:latin typeface="Oswald"/>
              </a:rPr>
              <a:t>      -&gt;   SSID   </a:t>
            </a:r>
          </a:p>
          <a:p>
            <a:r>
              <a:rPr lang="en-US" err="1">
                <a:latin typeface="Oswald"/>
              </a:rPr>
              <a:t>ExpenseID</a:t>
            </a:r>
            <a:r>
              <a:rPr lang="en-US">
                <a:latin typeface="Oswald"/>
              </a:rPr>
              <a:t>     -&gt;    </a:t>
            </a:r>
            <a:r>
              <a:rPr lang="en-US" err="1">
                <a:latin typeface="Oswald"/>
              </a:rPr>
              <a:t>DContact</a:t>
            </a:r>
            <a:endParaRPr lang="en-US">
              <a:latin typeface="Oswald"/>
            </a:endParaRPr>
          </a:p>
          <a:p>
            <a:endParaRPr lang="en-US"/>
          </a:p>
        </p:txBody>
      </p:sp>
      <p:sp>
        <p:nvSpPr>
          <p:cNvPr id="2" name="Title 1"/>
          <p:cNvSpPr>
            <a:spLocks noGrp="1"/>
          </p:cNvSpPr>
          <p:nvPr>
            <p:ph type="title"/>
          </p:nvPr>
        </p:nvSpPr>
        <p:spPr>
          <a:xfrm>
            <a:off x="810000" y="447188"/>
            <a:ext cx="10571998" cy="970450"/>
          </a:xfrm>
        </p:spPr>
        <p:txBody>
          <a:bodyPr/>
          <a:lstStyle/>
          <a:p>
            <a:r>
              <a:rPr lang="en-US">
                <a:latin typeface="Oswald"/>
              </a:rPr>
              <a:t>Canonical cover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2409193"/>
            <a:ext cx="10554574" cy="3636511"/>
          </a:xfrm>
        </p:spPr>
        <p:txBody>
          <a:bodyPr/>
          <a:lstStyle/>
          <a:p>
            <a:r>
              <a:rPr lang="en-US" err="1">
                <a:latin typeface="Oswald"/>
              </a:rPr>
              <a:t>TransactionID</a:t>
            </a:r>
            <a:r>
              <a:rPr lang="en-US">
                <a:latin typeface="Oswald"/>
              </a:rPr>
              <a:t>      -&gt;   </a:t>
            </a:r>
            <a:r>
              <a:rPr lang="en-US" err="1">
                <a:latin typeface="Oswald"/>
              </a:rPr>
              <a:t>AccountNumber</a:t>
            </a:r>
            <a:r>
              <a:rPr lang="en-US">
                <a:latin typeface="Oswald"/>
              </a:rPr>
              <a:t>   </a:t>
            </a:r>
          </a:p>
          <a:p>
            <a:r>
              <a:rPr lang="en-US" err="1">
                <a:latin typeface="Oswald"/>
              </a:rPr>
              <a:t>TransactionID</a:t>
            </a:r>
            <a:r>
              <a:rPr lang="en-US">
                <a:latin typeface="Oswald"/>
              </a:rPr>
              <a:t>   -&gt;      Amount   </a:t>
            </a:r>
          </a:p>
          <a:p>
            <a:r>
              <a:rPr lang="en-US" err="1">
                <a:latin typeface="Oswald"/>
              </a:rPr>
              <a:t>TransactionID</a:t>
            </a:r>
            <a:r>
              <a:rPr lang="en-US">
                <a:latin typeface="Oswald"/>
              </a:rPr>
              <a:t>     -&gt;    </a:t>
            </a:r>
            <a:r>
              <a:rPr lang="en-US" err="1">
                <a:latin typeface="Oswald"/>
              </a:rPr>
              <a:t>DDate</a:t>
            </a:r>
            <a:r>
              <a:rPr lang="en-US">
                <a:latin typeface="Oswald"/>
              </a:rPr>
              <a:t>   </a:t>
            </a:r>
          </a:p>
          <a:p>
            <a:r>
              <a:rPr lang="en-US" err="1">
                <a:latin typeface="Oswald"/>
              </a:rPr>
              <a:t>Pincode</a:t>
            </a:r>
            <a:r>
              <a:rPr lang="en-US">
                <a:latin typeface="Oswald"/>
              </a:rPr>
              <a:t>   -&gt;      Panchayat   </a:t>
            </a:r>
          </a:p>
          <a:p>
            <a:r>
              <a:rPr lang="en-US" err="1">
                <a:latin typeface="Oswald"/>
              </a:rPr>
              <a:t>Pincode</a:t>
            </a:r>
            <a:r>
              <a:rPr lang="en-US">
                <a:latin typeface="Oswald"/>
              </a:rPr>
              <a:t>  -&gt;       District   </a:t>
            </a:r>
          </a:p>
          <a:p>
            <a:endParaRPr lang="en-US"/>
          </a:p>
        </p:txBody>
      </p:sp>
      <p:sp>
        <p:nvSpPr>
          <p:cNvPr id="2" name="Title 1"/>
          <p:cNvSpPr>
            <a:spLocks noGrp="1"/>
          </p:cNvSpPr>
          <p:nvPr>
            <p:ph type="title"/>
          </p:nvPr>
        </p:nvSpPr>
        <p:spPr>
          <a:xfrm>
            <a:off x="810000" y="447188"/>
            <a:ext cx="10571998" cy="970450"/>
          </a:xfrm>
        </p:spPr>
        <p:txBody>
          <a:bodyPr/>
          <a:lstStyle/>
          <a:p>
            <a:r>
              <a:rPr lang="en-US">
                <a:latin typeface="Oswald"/>
              </a:rPr>
              <a:t>Canonical cover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Super Keys</a:t>
            </a:r>
            <a:endParaRPr lang="en-US"/>
          </a:p>
        </p:txBody>
      </p:sp>
      <p:sp>
        <p:nvSpPr>
          <p:cNvPr id="3" name="Content Placeholder 2"/>
          <p:cNvSpPr>
            <a:spLocks noGrp="1"/>
          </p:cNvSpPr>
          <p:nvPr>
            <p:ph idx="1"/>
          </p:nvPr>
        </p:nvSpPr>
        <p:spPr/>
        <p:txBody>
          <a:bodyPr/>
          <a:lstStyle/>
          <a:p>
            <a:r>
              <a:rPr lang="en-US" err="1">
                <a:latin typeface="Oswald"/>
              </a:rPr>
              <a:t>Pincode</a:t>
            </a:r>
            <a:r>
              <a:rPr lang="en-US">
                <a:latin typeface="Oswald"/>
              </a:rPr>
              <a:t>, </a:t>
            </a:r>
            <a:r>
              <a:rPr lang="en-US" err="1">
                <a:latin typeface="Oswald"/>
              </a:rPr>
              <a:t>EmpID</a:t>
            </a:r>
            <a:r>
              <a:rPr lang="en-US">
                <a:latin typeface="Oswald"/>
              </a:rPr>
              <a:t>, WSID, Month, Year, SSID, FID, </a:t>
            </a:r>
            <a:r>
              <a:rPr lang="en-US" err="1">
                <a:latin typeface="Oswald"/>
              </a:rPr>
              <a:t>ExpenseID</a:t>
            </a:r>
            <a:r>
              <a:rPr lang="en-US">
                <a:latin typeface="Oswald"/>
              </a:rPr>
              <a:t>, </a:t>
            </a:r>
            <a:r>
              <a:rPr lang="en-US" err="1">
                <a:latin typeface="Oswald"/>
              </a:rPr>
              <a:t>TransactionID</a:t>
            </a:r>
            <a:endParaRPr lang="en-US" err="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Anomalies</a:t>
            </a:r>
            <a:endParaRPr lang="en-US"/>
          </a:p>
        </p:txBody>
      </p:sp>
      <p:sp>
        <p:nvSpPr>
          <p:cNvPr id="3" name="Content Placeholder 2"/>
          <p:cNvSpPr>
            <a:spLocks noGrp="1"/>
          </p:cNvSpPr>
          <p:nvPr>
            <p:ph idx="1"/>
          </p:nvPr>
        </p:nvSpPr>
        <p:spPr/>
        <p:txBody>
          <a:bodyPr/>
          <a:lstStyle/>
          <a:p>
            <a:pPr marL="0" indent="0">
              <a:buNone/>
            </a:pPr>
            <a:r>
              <a:rPr lang="en-US" sz="2400">
                <a:latin typeface="Oswald"/>
              </a:rPr>
              <a:t>In Employee Table, Shift depends on Designation which is not a primary key.</a:t>
            </a:r>
            <a:endParaRPr lang="en-US" sz="2400"/>
          </a:p>
          <a:p>
            <a:pPr marL="0" indent="0">
              <a:buNone/>
            </a:pPr>
            <a:r>
              <a:rPr lang="en-US" sz="2400">
                <a:latin typeface="Oswald"/>
              </a:rPr>
              <a:t> This brought in partial dependency which created creation, </a:t>
            </a:r>
            <a:r>
              <a:rPr lang="en-US" sz="2400" err="1">
                <a:latin typeface="Oswald"/>
              </a:rPr>
              <a:t>updation</a:t>
            </a:r>
            <a:r>
              <a:rPr lang="en-US" sz="2400">
                <a:latin typeface="Oswald"/>
              </a:rPr>
              <a:t> and deletion anomalies. </a:t>
            </a:r>
            <a:endParaRPr lang="en-US" sz="2400"/>
          </a:p>
          <a:p>
            <a:pPr marL="0" indent="0">
              <a:buNone/>
            </a:pPr>
            <a:r>
              <a:rPr lang="en-US" sz="2400">
                <a:latin typeface="Oswald"/>
              </a:rPr>
              <a:t>We resolved this by decomposing those attributes to a new Jobs Table which acted as a foreign key in the Employee Table.</a:t>
            </a:r>
            <a:endParaRPr 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Conditions for 1NF</a:t>
            </a:r>
            <a:endParaRPr lang="en-US"/>
          </a:p>
        </p:txBody>
      </p:sp>
      <p:sp>
        <p:nvSpPr>
          <p:cNvPr id="3" name="Content Placeholder 2"/>
          <p:cNvSpPr>
            <a:spLocks noGrp="1"/>
          </p:cNvSpPr>
          <p:nvPr>
            <p:ph idx="1"/>
          </p:nvPr>
        </p:nvSpPr>
        <p:spPr/>
        <p:txBody>
          <a:bodyPr/>
          <a:lstStyle/>
          <a:p>
            <a:r>
              <a:rPr lang="en-US">
                <a:latin typeface="Oswald"/>
              </a:rPr>
              <a:t>Each table should have a primary key. </a:t>
            </a:r>
          </a:p>
          <a:p>
            <a:r>
              <a:rPr lang="en-US">
                <a:latin typeface="Oswald"/>
              </a:rPr>
              <a:t>The values in each column of a table should be atomic.</a:t>
            </a:r>
          </a:p>
          <a:p>
            <a:r>
              <a:rPr lang="en-US">
                <a:latin typeface="Oswald"/>
              </a:rPr>
              <a:t> There should not be any repeating groups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Abstract</a:t>
            </a:r>
            <a:endParaRPr lang="en-US"/>
          </a:p>
        </p:txBody>
      </p:sp>
      <p:sp>
        <p:nvSpPr>
          <p:cNvPr id="3" name="Content Placeholder 2"/>
          <p:cNvSpPr>
            <a:spLocks noGrp="1"/>
          </p:cNvSpPr>
          <p:nvPr>
            <p:ph idx="1"/>
          </p:nvPr>
        </p:nvSpPr>
        <p:spPr/>
        <p:txBody>
          <a:bodyPr>
            <a:normAutofit fontScale="32500" lnSpcReduction="20000"/>
          </a:bodyPr>
          <a:lstStyle/>
          <a:p>
            <a:pPr marL="0" indent="0">
              <a:lnSpc>
                <a:spcPct val="107000"/>
              </a:lnSpc>
              <a:spcAft>
                <a:spcPts val="800"/>
              </a:spcAft>
              <a:buNone/>
            </a:pPr>
            <a:r>
              <a:rPr lang="en-IN" sz="5500" b="1" dirty="0">
                <a:effectLst/>
                <a:latin typeface="Oswald"/>
                <a:ea typeface="Times New Roman" panose="02020603050405020304" charset="0"/>
                <a:cs typeface="Times New Roman" panose="02020603050405020304" charset="0"/>
                <a:sym typeface="+mn-ea"/>
              </a:rPr>
              <a:t>Starting with the first component, water for the village is considered as a single resource and is distributed equally among the villagers in appropriate time intervals. We also have a reserve to be used in the case of an emergency. </a:t>
            </a:r>
            <a:endParaRPr lang="en-IN" sz="5500" b="1" dirty="0">
              <a:effectLst/>
              <a:latin typeface="Oswald"/>
              <a:ea typeface="Times New Roman" panose="02020603050405020304" charset="0"/>
              <a:cs typeface="Times New Roman" panose="02020603050405020304" charset="0"/>
            </a:endParaRPr>
          </a:p>
          <a:p>
            <a:pPr marL="0" indent="0">
              <a:lnSpc>
                <a:spcPct val="107000"/>
              </a:lnSpc>
              <a:spcAft>
                <a:spcPts val="800"/>
              </a:spcAft>
              <a:buNone/>
            </a:pPr>
            <a:r>
              <a:rPr lang="en-IN" sz="5500" b="1" dirty="0">
                <a:effectLst/>
                <a:latin typeface="Oswald"/>
                <a:ea typeface="Times New Roman" panose="02020603050405020304" charset="0"/>
                <a:cs typeface="Times New Roman" panose="02020603050405020304" charset="0"/>
                <a:sym typeface="+mn-ea"/>
              </a:rPr>
              <a:t>The second component targets on the sanitary investments like constructing safe wastewater and excreta disposal systems, public installations of latrines on a pilot basis, small sewer collectors, community septic tanks, and lagoon-type wastewater treatment plant. </a:t>
            </a:r>
            <a:endParaRPr lang="en-IN" sz="5500" b="1" dirty="0">
              <a:effectLst/>
              <a:latin typeface="Oswald"/>
              <a:ea typeface="Times New Roman" panose="02020603050405020304" charset="0"/>
              <a:cs typeface="Times New Roman" panose="02020603050405020304" charset="0"/>
            </a:endParaRPr>
          </a:p>
          <a:p>
            <a:pPr marL="0" indent="0">
              <a:lnSpc>
                <a:spcPct val="107000"/>
              </a:lnSpc>
              <a:spcAft>
                <a:spcPts val="800"/>
              </a:spcAft>
              <a:buNone/>
            </a:pPr>
            <a:r>
              <a:rPr lang="en-IN" sz="5500" b="1" dirty="0">
                <a:effectLst/>
                <a:latin typeface="Oswald"/>
                <a:ea typeface="Times New Roman" panose="02020603050405020304" charset="0"/>
                <a:cs typeface="Times New Roman" panose="02020603050405020304" charset="0"/>
                <a:sym typeface="+mn-ea"/>
              </a:rPr>
              <a:t>The third component focuses on educating the villagers by connecting with them in a way they understand using community mobilization.</a:t>
            </a:r>
            <a:endParaRPr lang="en-IN" sz="5500" b="1" dirty="0">
              <a:effectLst/>
              <a:latin typeface="Oswald"/>
              <a:ea typeface="Times New Roman" panose="02020603050405020304" charset="0"/>
              <a:cs typeface="Times New Roman" panose="02020603050405020304" charset="0"/>
            </a:endParaRPr>
          </a:p>
          <a:p>
            <a:pPr marL="0" indent="0">
              <a:lnSpc>
                <a:spcPct val="107000"/>
              </a:lnSpc>
              <a:spcAft>
                <a:spcPts val="800"/>
              </a:spcAft>
              <a:buNone/>
            </a:pPr>
            <a:r>
              <a:rPr lang="en-IN" sz="5500" b="1" dirty="0">
                <a:effectLst/>
                <a:latin typeface="Oswald"/>
                <a:ea typeface="Times New Roman" panose="02020603050405020304" charset="0"/>
                <a:cs typeface="Times New Roman" panose="02020603050405020304" charset="0"/>
                <a:sym typeface="+mn-ea"/>
              </a:rPr>
              <a:t>The last and important component focuses on using the latest and advanced technology to monitor the whole system in real-time and evaluate the efficiency of both the villagers and the system in frequent time intervals. This whole data is stored in a relational database and can be used anytime to keep track of the progress of the project and gauge the success of this project especially in the area of funding.</a:t>
            </a:r>
            <a:endParaRPr lang="en-IN" sz="5500" b="1" dirty="0">
              <a:effectLst/>
              <a:latin typeface="Oswald"/>
              <a:ea typeface="Calibri" panose="020F0502020204030204" charset="0"/>
              <a:cs typeface="Times New Roman" panose="02020603050405020304" charset="0"/>
            </a:endParaRPr>
          </a:p>
          <a:p>
            <a:pPr marL="0" indent="0">
              <a:buNone/>
            </a:pPr>
            <a:endParaRPr lang="en-US" dirty="0">
              <a:latin typeface="Oswald"/>
            </a:endParaRP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37" y="436750"/>
            <a:ext cx="10571998" cy="970450"/>
          </a:xfrm>
        </p:spPr>
        <p:txBody>
          <a:bodyPr/>
          <a:lstStyle/>
          <a:p>
            <a:r>
              <a:rPr lang="en-US" sz="2800">
                <a:latin typeface="Oswald"/>
              </a:rPr>
              <a:t>Conditions satisfied and violated by the relation </a:t>
            </a:r>
            <a:r>
              <a:rPr lang="en-US" sz="2800" err="1">
                <a:latin typeface="Oswald"/>
              </a:rPr>
              <a:t>Water_Supply_And_Sanitation_System</a:t>
            </a:r>
            <a:endParaRPr lang="en-US" err="1"/>
          </a:p>
        </p:txBody>
      </p:sp>
      <p:sp>
        <p:nvSpPr>
          <p:cNvPr id="3" name="Content Placeholder 2"/>
          <p:cNvSpPr>
            <a:spLocks noGrp="1"/>
          </p:cNvSpPr>
          <p:nvPr>
            <p:ph idx="1"/>
          </p:nvPr>
        </p:nvSpPr>
        <p:spPr/>
        <p:txBody>
          <a:bodyPr>
            <a:normAutofit fontScale="92500" lnSpcReduction="20000"/>
          </a:bodyPr>
          <a:lstStyle/>
          <a:p>
            <a:endParaRPr lang="en-US">
              <a:latin typeface="Oswald"/>
            </a:endParaRPr>
          </a:p>
          <a:p>
            <a:r>
              <a:rPr lang="en-US">
                <a:latin typeface="Oswald"/>
              </a:rPr>
              <a:t>Composite Primary Key is present</a:t>
            </a:r>
          </a:p>
          <a:p>
            <a:r>
              <a:rPr lang="en-US">
                <a:latin typeface="Oswald"/>
              </a:rPr>
              <a:t>There are non-atomic values present in the relation.</a:t>
            </a:r>
          </a:p>
          <a:p>
            <a:pPr marL="0" indent="0">
              <a:buNone/>
            </a:pPr>
            <a:r>
              <a:rPr lang="en-US">
                <a:latin typeface="Oswald"/>
              </a:rPr>
              <a:t>     a. There can be more than one </a:t>
            </a:r>
            <a:r>
              <a:rPr lang="en-US" err="1">
                <a:latin typeface="Oswald"/>
              </a:rPr>
              <a:t>EmpID</a:t>
            </a:r>
            <a:r>
              <a:rPr lang="en-US">
                <a:latin typeface="Oswald"/>
              </a:rPr>
              <a:t>, WSID and                  SSID mapped to one </a:t>
            </a:r>
            <a:r>
              <a:rPr lang="en-US" err="1">
                <a:latin typeface="Oswald"/>
              </a:rPr>
              <a:t>Pincode</a:t>
            </a:r>
            <a:r>
              <a:rPr lang="en-US">
                <a:latin typeface="Oswald"/>
              </a:rPr>
              <a:t>.</a:t>
            </a:r>
          </a:p>
          <a:p>
            <a:pPr marL="0" indent="0">
              <a:buNone/>
            </a:pPr>
            <a:r>
              <a:rPr lang="en-US">
                <a:latin typeface="Oswald"/>
              </a:rPr>
              <a:t>     b. There is a many to many relation present here.</a:t>
            </a:r>
            <a:endParaRPr lang="en-US"/>
          </a:p>
          <a:p>
            <a:r>
              <a:rPr lang="en-US">
                <a:latin typeface="Oswald"/>
              </a:rPr>
              <a:t> There are no repeating groups. </a:t>
            </a:r>
            <a:endParaRPr lang="en-US"/>
          </a:p>
          <a:p>
            <a:pPr marL="0" indent="0">
              <a:buNone/>
            </a:pPr>
            <a:endParaRPr lang="en-US">
              <a:latin typeface="Oswald"/>
            </a:endParaRPr>
          </a:p>
          <a:p>
            <a:pPr marL="0" indent="0">
              <a:buNone/>
            </a:pPr>
            <a:endParaRPr lang="en-US">
              <a:latin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Solution</a:t>
            </a:r>
          </a:p>
        </p:txBody>
      </p:sp>
      <p:sp>
        <p:nvSpPr>
          <p:cNvPr id="3" name="Content Placeholder 2"/>
          <p:cNvSpPr>
            <a:spLocks noGrp="1"/>
          </p:cNvSpPr>
          <p:nvPr>
            <p:ph idx="1"/>
          </p:nvPr>
        </p:nvSpPr>
        <p:spPr/>
        <p:txBody>
          <a:bodyPr/>
          <a:lstStyle/>
          <a:p>
            <a:r>
              <a:rPr lang="en-US"/>
              <a:t>To reduce the table into 1NF, we make the values atomic by splitting them into different tuples in the same relations.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Conditions for 2NF</a:t>
            </a:r>
            <a:endParaRPr lang="en-US"/>
          </a:p>
        </p:txBody>
      </p:sp>
      <p:sp>
        <p:nvSpPr>
          <p:cNvPr id="3" name="Content Placeholder 2"/>
          <p:cNvSpPr>
            <a:spLocks noGrp="1"/>
          </p:cNvSpPr>
          <p:nvPr>
            <p:ph idx="1"/>
          </p:nvPr>
        </p:nvSpPr>
        <p:spPr/>
        <p:txBody>
          <a:bodyPr/>
          <a:lstStyle/>
          <a:p>
            <a:r>
              <a:rPr lang="en-US">
                <a:latin typeface="Oswald"/>
              </a:rPr>
              <a:t>The relation must be in 1NF</a:t>
            </a:r>
          </a:p>
          <a:p>
            <a:r>
              <a:rPr lang="en-US">
                <a:latin typeface="Oswald"/>
              </a:rPr>
              <a:t>All non-key attributes are fully functionally dependent on the primary key.</a:t>
            </a:r>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Dependencies</a:t>
            </a:r>
          </a:p>
        </p:txBody>
      </p:sp>
      <p:sp>
        <p:nvSpPr>
          <p:cNvPr id="3" name="Content Placeholder 2"/>
          <p:cNvSpPr>
            <a:spLocks noGrp="1"/>
          </p:cNvSpPr>
          <p:nvPr>
            <p:ph idx="1"/>
          </p:nvPr>
        </p:nvSpPr>
        <p:spPr/>
        <p:txBody>
          <a:bodyPr/>
          <a:lstStyle/>
          <a:p>
            <a:r>
              <a:rPr lang="en-US" err="1">
                <a:latin typeface="Oswald"/>
              </a:rPr>
              <a:t>Pincode</a:t>
            </a:r>
            <a:r>
              <a:rPr lang="en-US">
                <a:latin typeface="Oswald"/>
              </a:rPr>
              <a:t>  -&gt;Panchayat, District</a:t>
            </a:r>
          </a:p>
          <a:p>
            <a:r>
              <a:rPr lang="en-US">
                <a:latin typeface="Oswald"/>
              </a:rPr>
              <a:t> </a:t>
            </a:r>
            <a:r>
              <a:rPr lang="en-US" err="1">
                <a:latin typeface="Oswald"/>
              </a:rPr>
              <a:t>EmpID</a:t>
            </a:r>
            <a:r>
              <a:rPr lang="en-US">
                <a:latin typeface="Oswald"/>
              </a:rPr>
              <a:t>  -&gt;</a:t>
            </a:r>
            <a:r>
              <a:rPr lang="en-US" err="1">
                <a:latin typeface="Oswald"/>
              </a:rPr>
              <a:t>EContact</a:t>
            </a:r>
            <a:r>
              <a:rPr lang="en-US">
                <a:latin typeface="Oswald"/>
              </a:rPr>
              <a:t>, </a:t>
            </a:r>
            <a:r>
              <a:rPr lang="en-US" err="1">
                <a:latin typeface="Oswald"/>
              </a:rPr>
              <a:t>LName</a:t>
            </a:r>
            <a:r>
              <a:rPr lang="en-US">
                <a:latin typeface="Oswald"/>
              </a:rPr>
              <a:t>, FName, </a:t>
            </a:r>
            <a:r>
              <a:rPr lang="en-US" err="1">
                <a:latin typeface="Oswald"/>
              </a:rPr>
              <a:t>JobCode</a:t>
            </a:r>
            <a:endParaRPr lang="en-US">
              <a:latin typeface="Oswald"/>
            </a:endParaRPr>
          </a:p>
          <a:p>
            <a:r>
              <a:rPr lang="en-US">
                <a:latin typeface="Oswald"/>
              </a:rPr>
              <a:t> </a:t>
            </a:r>
            <a:r>
              <a:rPr lang="en-US" err="1">
                <a:latin typeface="Oswald"/>
              </a:rPr>
              <a:t>JobCode</a:t>
            </a:r>
            <a:r>
              <a:rPr lang="en-US">
                <a:latin typeface="Oswald"/>
              </a:rPr>
              <a:t> -&gt; Designation, Shift </a:t>
            </a:r>
            <a:endParaRPr lang="en-US"/>
          </a:p>
          <a:p>
            <a:r>
              <a:rPr lang="en-US">
                <a:latin typeface="Oswald"/>
              </a:rPr>
              <a:t>WSID -&gt; </a:t>
            </a:r>
            <a:r>
              <a:rPr lang="en-US" err="1">
                <a:latin typeface="Oswald"/>
              </a:rPr>
              <a:t>WEstimation</a:t>
            </a:r>
            <a:r>
              <a:rPr lang="en-US">
                <a:latin typeface="Oswald"/>
              </a:rPr>
              <a:t>, </a:t>
            </a:r>
            <a:r>
              <a:rPr lang="en-US" err="1">
                <a:latin typeface="Oswald"/>
              </a:rPr>
              <a:t>WCapacity</a:t>
            </a:r>
            <a:r>
              <a:rPr lang="en-US">
                <a:latin typeface="Oswald"/>
              </a:rPr>
              <a:t>, </a:t>
            </a:r>
            <a:r>
              <a:rPr lang="en-US" err="1">
                <a:latin typeface="Oswald"/>
              </a:rPr>
              <a:t>WStatus</a:t>
            </a:r>
            <a:r>
              <a:rPr lang="en-US">
                <a:latin typeface="Oswald"/>
              </a:rPr>
              <a:t>, </a:t>
            </a:r>
            <a:r>
              <a:rPr lang="en-US" err="1">
                <a:latin typeface="Oswald"/>
              </a:rPr>
              <a:t>Pincode</a:t>
            </a:r>
            <a:endParaRPr lang="en-US" err="1"/>
          </a:p>
          <a:p>
            <a:r>
              <a:rPr lang="en-US">
                <a:latin typeface="Oswald"/>
              </a:rPr>
              <a:t> </a:t>
            </a:r>
            <a:r>
              <a:rPr lang="en-US" err="1">
                <a:latin typeface="Oswald"/>
              </a:rPr>
              <a:t>WSIDMonth</a:t>
            </a:r>
            <a:r>
              <a:rPr lang="en-US">
                <a:latin typeface="Oswald"/>
              </a:rPr>
              <a:t>, Year  -&gt;Usage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Dependencies</a:t>
            </a:r>
            <a:endParaRPr lang="en-US"/>
          </a:p>
        </p:txBody>
      </p:sp>
      <p:sp>
        <p:nvSpPr>
          <p:cNvPr id="3" name="Content Placeholder 2"/>
          <p:cNvSpPr>
            <a:spLocks noGrp="1"/>
          </p:cNvSpPr>
          <p:nvPr>
            <p:ph idx="1"/>
          </p:nvPr>
        </p:nvSpPr>
        <p:spPr/>
        <p:txBody>
          <a:bodyPr/>
          <a:lstStyle/>
          <a:p>
            <a:r>
              <a:rPr lang="en-US">
                <a:latin typeface="Oswald"/>
              </a:rPr>
              <a:t>SSID  -&gt;SEstimation, SStatus, Pincode </a:t>
            </a:r>
          </a:p>
          <a:p>
            <a:r>
              <a:rPr lang="en-US">
                <a:latin typeface="Oswald"/>
              </a:rPr>
              <a:t>FID  -&gt; FContact, Consumption, FHead, Persons, Pincode</a:t>
            </a:r>
          </a:p>
          <a:p>
            <a:r>
              <a:rPr lang="en-US">
                <a:latin typeface="Oswald"/>
              </a:rPr>
              <a:t> TransactionID  -&gt; Amount, AccountNumber, DDate</a:t>
            </a:r>
            <a:endParaRPr lang="en-US"/>
          </a:p>
          <a:p>
            <a:r>
              <a:rPr lang="en-US">
                <a:latin typeface="Oswald"/>
              </a:rPr>
              <a:t> ExpenseID  -&gt; EDate, EAmount, EMPID, WSID, SSID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Solution</a:t>
            </a:r>
          </a:p>
        </p:txBody>
      </p:sp>
      <p:sp>
        <p:nvSpPr>
          <p:cNvPr id="3" name="Content Placeholder 2"/>
          <p:cNvSpPr>
            <a:spLocks noGrp="1"/>
          </p:cNvSpPr>
          <p:nvPr>
            <p:ph idx="1"/>
          </p:nvPr>
        </p:nvSpPr>
        <p:spPr/>
        <p:txBody>
          <a:bodyPr>
            <a:normAutofit/>
          </a:bodyPr>
          <a:lstStyle/>
          <a:p>
            <a:endParaRPr lang="en-US">
              <a:latin typeface="Oswald"/>
            </a:endParaRPr>
          </a:p>
          <a:p>
            <a:r>
              <a:rPr lang="en-US">
                <a:latin typeface="Oswald"/>
              </a:rPr>
              <a:t>Decompose the relations based on their partial dependencies</a:t>
            </a:r>
            <a:endParaRPr lang="en-US"/>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Decomposed Relations</a:t>
            </a:r>
          </a:p>
        </p:txBody>
      </p:sp>
      <p:sp>
        <p:nvSpPr>
          <p:cNvPr id="3" name="Content Placeholder 2"/>
          <p:cNvSpPr>
            <a:spLocks noGrp="1"/>
          </p:cNvSpPr>
          <p:nvPr>
            <p:ph idx="1"/>
          </p:nvPr>
        </p:nvSpPr>
        <p:spPr/>
        <p:txBody>
          <a:bodyPr>
            <a:normAutofit fontScale="92500"/>
          </a:bodyPr>
          <a:lstStyle/>
          <a:p>
            <a:endParaRPr lang="en-US">
              <a:latin typeface="Oswald"/>
            </a:endParaRPr>
          </a:p>
          <a:p>
            <a:r>
              <a:rPr lang="en-US">
                <a:latin typeface="Oswald"/>
              </a:rPr>
              <a:t>Location - (</a:t>
            </a:r>
            <a:r>
              <a:rPr lang="en-US" b="1" u="sng" err="1">
                <a:latin typeface="Oswald"/>
              </a:rPr>
              <a:t>Pincode</a:t>
            </a:r>
            <a:r>
              <a:rPr lang="en-US">
                <a:latin typeface="Oswald"/>
              </a:rPr>
              <a:t>, WSID, SSID, </a:t>
            </a:r>
            <a:r>
              <a:rPr lang="en-US" err="1">
                <a:latin typeface="Oswald"/>
              </a:rPr>
              <a:t>EmpID</a:t>
            </a:r>
            <a:r>
              <a:rPr lang="en-US">
                <a:latin typeface="Oswald"/>
              </a:rPr>
              <a:t>, FID, Panchayat, District)</a:t>
            </a:r>
            <a:endParaRPr lang="en-US"/>
          </a:p>
          <a:p>
            <a:r>
              <a:rPr lang="en-US">
                <a:latin typeface="Oswald"/>
              </a:rPr>
              <a:t>Employee - (</a:t>
            </a:r>
            <a:r>
              <a:rPr lang="en-US" b="1" u="sng" err="1">
                <a:latin typeface="Oswald"/>
              </a:rPr>
              <a:t>EmpID</a:t>
            </a:r>
            <a:r>
              <a:rPr lang="en-US">
                <a:latin typeface="Oswald"/>
              </a:rPr>
              <a:t>, FName, </a:t>
            </a:r>
            <a:r>
              <a:rPr lang="en-US" err="1">
                <a:latin typeface="Oswald"/>
              </a:rPr>
              <a:t>LName</a:t>
            </a:r>
            <a:r>
              <a:rPr lang="en-US">
                <a:latin typeface="Oswald"/>
              </a:rPr>
              <a:t>, </a:t>
            </a:r>
            <a:r>
              <a:rPr lang="en-US" err="1">
                <a:latin typeface="Oswald"/>
              </a:rPr>
              <a:t>EContact</a:t>
            </a:r>
            <a:r>
              <a:rPr lang="en-US">
                <a:latin typeface="Oswald"/>
              </a:rPr>
              <a:t>, </a:t>
            </a:r>
            <a:r>
              <a:rPr lang="en-US" err="1">
                <a:latin typeface="Oswald"/>
              </a:rPr>
              <a:t>JobCode</a:t>
            </a:r>
            <a:r>
              <a:rPr lang="en-US">
                <a:latin typeface="Oswald"/>
              </a:rPr>
              <a:t>, </a:t>
            </a:r>
            <a:r>
              <a:rPr lang="en-US" err="1">
                <a:latin typeface="Oswald"/>
              </a:rPr>
              <a:t>Pincode</a:t>
            </a:r>
            <a:r>
              <a:rPr lang="en-US">
                <a:latin typeface="Oswald"/>
              </a:rPr>
              <a:t>, Designation, Shift)</a:t>
            </a:r>
          </a:p>
          <a:p>
            <a:r>
              <a:rPr lang="en-US">
                <a:latin typeface="Oswald"/>
              </a:rPr>
              <a:t>Water Sources - (</a:t>
            </a:r>
            <a:r>
              <a:rPr lang="en-US" b="1" u="sng">
                <a:latin typeface="Oswald"/>
              </a:rPr>
              <a:t>WSID</a:t>
            </a:r>
            <a:r>
              <a:rPr lang="en-US">
                <a:latin typeface="Oswald"/>
              </a:rPr>
              <a:t>, </a:t>
            </a:r>
            <a:r>
              <a:rPr lang="en-US" err="1">
                <a:latin typeface="Oswald"/>
              </a:rPr>
              <a:t>WStatus</a:t>
            </a:r>
            <a:r>
              <a:rPr lang="en-US">
                <a:latin typeface="Oswald"/>
              </a:rPr>
              <a:t>, </a:t>
            </a:r>
            <a:r>
              <a:rPr lang="en-US" err="1">
                <a:latin typeface="Oswald"/>
              </a:rPr>
              <a:t>WCapacity</a:t>
            </a:r>
            <a:r>
              <a:rPr lang="en-US">
                <a:latin typeface="Oswald"/>
              </a:rPr>
              <a:t>, </a:t>
            </a:r>
            <a:r>
              <a:rPr lang="en-US" err="1">
                <a:latin typeface="Oswald"/>
              </a:rPr>
              <a:t>WEstimation</a:t>
            </a:r>
            <a:r>
              <a:rPr lang="en-US">
                <a:latin typeface="Oswald"/>
              </a:rPr>
              <a:t>, </a:t>
            </a:r>
            <a:r>
              <a:rPr lang="en-US" err="1">
                <a:latin typeface="Oswald"/>
              </a:rPr>
              <a:t>Pincode</a:t>
            </a:r>
            <a:r>
              <a:rPr lang="en-US">
                <a:latin typeface="Oswald"/>
              </a:rPr>
              <a:t> )</a:t>
            </a:r>
          </a:p>
          <a:p>
            <a:r>
              <a:rPr lang="en-US" err="1">
                <a:latin typeface="Oswald"/>
              </a:rPr>
              <a:t>WaterUsage</a:t>
            </a:r>
            <a:r>
              <a:rPr lang="en-US">
                <a:latin typeface="Oswald"/>
              </a:rPr>
              <a:t> - (</a:t>
            </a:r>
            <a:r>
              <a:rPr lang="en-US" b="1" u="sng">
                <a:latin typeface="Oswald"/>
              </a:rPr>
              <a:t>WSID, Month, Year</a:t>
            </a:r>
            <a:r>
              <a:rPr lang="en-US">
                <a:latin typeface="Oswald"/>
              </a:rPr>
              <a:t>, Usage)</a:t>
            </a:r>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Decomposed Relations</a:t>
            </a:r>
          </a:p>
        </p:txBody>
      </p:sp>
      <p:sp>
        <p:nvSpPr>
          <p:cNvPr id="3" name="Content Placeholder 2"/>
          <p:cNvSpPr>
            <a:spLocks noGrp="1"/>
          </p:cNvSpPr>
          <p:nvPr>
            <p:ph idx="1"/>
          </p:nvPr>
        </p:nvSpPr>
        <p:spPr/>
        <p:txBody>
          <a:bodyPr>
            <a:normAutofit lnSpcReduction="10000"/>
          </a:bodyPr>
          <a:lstStyle/>
          <a:p>
            <a:endParaRPr lang="en-US">
              <a:latin typeface="Oswald"/>
            </a:endParaRPr>
          </a:p>
          <a:p>
            <a:r>
              <a:rPr lang="en-US">
                <a:latin typeface="Oswald"/>
              </a:rPr>
              <a:t>Sanitation Systems - (</a:t>
            </a:r>
            <a:r>
              <a:rPr lang="en-US" b="1" u="sng">
                <a:latin typeface="Oswald"/>
              </a:rPr>
              <a:t>SSID</a:t>
            </a:r>
            <a:r>
              <a:rPr lang="en-US">
                <a:latin typeface="Oswald"/>
              </a:rPr>
              <a:t>, </a:t>
            </a:r>
            <a:r>
              <a:rPr lang="en-US" err="1">
                <a:latin typeface="Oswald"/>
              </a:rPr>
              <a:t>SStatus</a:t>
            </a:r>
            <a:r>
              <a:rPr lang="en-US">
                <a:latin typeface="Oswald"/>
              </a:rPr>
              <a:t>, </a:t>
            </a:r>
            <a:r>
              <a:rPr lang="en-US" err="1">
                <a:latin typeface="Oswald"/>
              </a:rPr>
              <a:t>SEstimation</a:t>
            </a:r>
            <a:r>
              <a:rPr lang="en-US">
                <a:latin typeface="Oswald"/>
              </a:rPr>
              <a:t>, </a:t>
            </a:r>
            <a:r>
              <a:rPr lang="en-US" err="1">
                <a:latin typeface="Oswald"/>
              </a:rPr>
              <a:t>Pincode</a:t>
            </a:r>
            <a:r>
              <a:rPr lang="en-US">
                <a:latin typeface="Oswald"/>
              </a:rPr>
              <a:t> )</a:t>
            </a:r>
            <a:endParaRPr lang="en-US"/>
          </a:p>
          <a:p>
            <a:r>
              <a:rPr lang="en-US">
                <a:latin typeface="Oswald"/>
              </a:rPr>
              <a:t>Families - (</a:t>
            </a:r>
            <a:r>
              <a:rPr lang="en-US" b="1" u="sng">
                <a:latin typeface="Oswald"/>
              </a:rPr>
              <a:t>FID</a:t>
            </a:r>
            <a:r>
              <a:rPr lang="en-US">
                <a:latin typeface="Oswald"/>
              </a:rPr>
              <a:t>, Persons, </a:t>
            </a:r>
            <a:r>
              <a:rPr lang="en-US" err="1">
                <a:latin typeface="Oswald"/>
              </a:rPr>
              <a:t>FHead</a:t>
            </a:r>
            <a:r>
              <a:rPr lang="en-US">
                <a:latin typeface="Oswald"/>
              </a:rPr>
              <a:t>, Consumption, </a:t>
            </a:r>
            <a:r>
              <a:rPr lang="en-US" err="1">
                <a:latin typeface="Oswald"/>
              </a:rPr>
              <a:t>FContact</a:t>
            </a:r>
            <a:r>
              <a:rPr lang="en-US">
                <a:latin typeface="Oswald"/>
              </a:rPr>
              <a:t>, </a:t>
            </a:r>
            <a:r>
              <a:rPr lang="en-US" err="1">
                <a:latin typeface="Oswald"/>
              </a:rPr>
              <a:t>Pincode</a:t>
            </a:r>
            <a:r>
              <a:rPr lang="en-US">
                <a:latin typeface="Oswald"/>
              </a:rPr>
              <a:t>)</a:t>
            </a:r>
          </a:p>
          <a:p>
            <a:r>
              <a:rPr lang="en-US">
                <a:latin typeface="Oswald"/>
              </a:rPr>
              <a:t>Donation - ( </a:t>
            </a:r>
            <a:r>
              <a:rPr lang="en-US" b="1" u="sng" err="1">
                <a:latin typeface="Oswald"/>
              </a:rPr>
              <a:t>TransactionID</a:t>
            </a:r>
            <a:r>
              <a:rPr lang="en-US">
                <a:latin typeface="Oswald"/>
              </a:rPr>
              <a:t>, </a:t>
            </a:r>
            <a:r>
              <a:rPr lang="en-US" err="1">
                <a:latin typeface="Oswald"/>
              </a:rPr>
              <a:t>AccountNumber</a:t>
            </a:r>
            <a:r>
              <a:rPr lang="en-US">
                <a:latin typeface="Oswald"/>
              </a:rPr>
              <a:t>, Amount, </a:t>
            </a:r>
            <a:r>
              <a:rPr lang="en-US" err="1">
                <a:latin typeface="Oswald"/>
              </a:rPr>
              <a:t>DDate</a:t>
            </a:r>
            <a:r>
              <a:rPr lang="en-US">
                <a:latin typeface="Oswald"/>
              </a:rPr>
              <a:t> )</a:t>
            </a:r>
          </a:p>
          <a:p>
            <a:r>
              <a:rPr lang="en-US">
                <a:latin typeface="Oswald"/>
              </a:rPr>
              <a:t>Expenditure - ( </a:t>
            </a:r>
            <a:r>
              <a:rPr lang="en-US" b="1" u="sng" err="1">
                <a:latin typeface="Oswald"/>
              </a:rPr>
              <a:t>ExpenseID</a:t>
            </a:r>
            <a:r>
              <a:rPr lang="en-US">
                <a:latin typeface="Oswald"/>
              </a:rPr>
              <a:t>, EDate, </a:t>
            </a:r>
            <a:r>
              <a:rPr lang="en-US" err="1">
                <a:latin typeface="Oswald"/>
              </a:rPr>
              <a:t>EmpID</a:t>
            </a:r>
            <a:r>
              <a:rPr lang="en-US">
                <a:latin typeface="Oswald"/>
              </a:rPr>
              <a:t>, WSID, SSID, </a:t>
            </a:r>
            <a:r>
              <a:rPr lang="en-US" err="1">
                <a:latin typeface="Oswald"/>
              </a:rPr>
              <a:t>EAmount</a:t>
            </a:r>
            <a:r>
              <a:rPr lang="en-US">
                <a:latin typeface="Oswald"/>
              </a:rPr>
              <a:t> )</a:t>
            </a:r>
          </a:p>
          <a:p>
            <a:endParaRPr lang="en-US">
              <a:latin typeface="Oswald"/>
            </a:endParaRPr>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Conditions for 3NF</a:t>
            </a:r>
          </a:p>
        </p:txBody>
      </p:sp>
      <p:sp>
        <p:nvSpPr>
          <p:cNvPr id="3" name="Content Placeholder 2"/>
          <p:cNvSpPr>
            <a:spLocks noGrp="1"/>
          </p:cNvSpPr>
          <p:nvPr>
            <p:ph idx="1"/>
          </p:nvPr>
        </p:nvSpPr>
        <p:spPr/>
        <p:txBody>
          <a:bodyPr>
            <a:normAutofit/>
          </a:bodyPr>
          <a:lstStyle/>
          <a:p>
            <a:endParaRPr lang="en-US">
              <a:latin typeface="Oswald"/>
            </a:endParaRPr>
          </a:p>
          <a:p>
            <a:r>
              <a:rPr lang="en-US">
                <a:latin typeface="Oswald"/>
              </a:rPr>
              <a:t>The relation must be in 2NF</a:t>
            </a:r>
            <a:endParaRPr lang="en-US"/>
          </a:p>
          <a:p>
            <a:r>
              <a:rPr lang="en-US">
                <a:latin typeface="Oswald"/>
              </a:rPr>
              <a:t>No non-key attribute should be transitively dependent on the primary key</a:t>
            </a:r>
          </a:p>
          <a:p>
            <a:endParaRPr lang="en-US">
              <a:latin typeface="Oswald"/>
            </a:endParaRPr>
          </a:p>
          <a:p>
            <a:endParaRPr lang="en-US">
              <a:latin typeface="Oswald"/>
            </a:endParaRPr>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Transitive Dependencies</a:t>
            </a:r>
          </a:p>
        </p:txBody>
      </p:sp>
      <p:sp>
        <p:nvSpPr>
          <p:cNvPr id="3" name="Content Placeholder 2"/>
          <p:cNvSpPr>
            <a:spLocks noGrp="1"/>
          </p:cNvSpPr>
          <p:nvPr>
            <p:ph idx="1"/>
          </p:nvPr>
        </p:nvSpPr>
        <p:spPr/>
        <p:txBody>
          <a:bodyPr>
            <a:normAutofit fontScale="92500" lnSpcReduction="1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r>
              <a:rPr lang="en-IN" err="1">
                <a:latin typeface="Oswald"/>
              </a:rPr>
              <a:t>EmpID</a:t>
            </a:r>
            <a:r>
              <a:rPr lang="en-IN">
                <a:latin typeface="Oswald"/>
              </a:rPr>
              <a:t>    -&gt;    </a:t>
            </a:r>
            <a:r>
              <a:rPr lang="en-IN" err="1">
                <a:latin typeface="Oswald"/>
              </a:rPr>
              <a:t>EContact</a:t>
            </a:r>
            <a:r>
              <a:rPr lang="en-IN">
                <a:latin typeface="Oswald"/>
              </a:rPr>
              <a:t>, </a:t>
            </a:r>
            <a:r>
              <a:rPr lang="en-IN" err="1">
                <a:latin typeface="Oswald"/>
              </a:rPr>
              <a:t>LName</a:t>
            </a:r>
            <a:r>
              <a:rPr lang="en-IN">
                <a:latin typeface="Oswald"/>
              </a:rPr>
              <a:t>, FName, </a:t>
            </a:r>
            <a:r>
              <a:rPr lang="en-IN" err="1">
                <a:latin typeface="Oswald"/>
              </a:rPr>
              <a:t>JobCode</a:t>
            </a:r>
            <a:endParaRPr lang="en-US">
              <a:latin typeface="Oswald"/>
            </a:endParaRPr>
          </a:p>
          <a:p>
            <a:r>
              <a:rPr lang="en-IN" err="1">
                <a:latin typeface="Oswald"/>
              </a:rPr>
              <a:t>JobCode</a:t>
            </a:r>
            <a:r>
              <a:rPr lang="en-IN">
                <a:latin typeface="Oswald"/>
              </a:rPr>
              <a:t> -&gt; Designation, Shift</a:t>
            </a:r>
            <a:endParaRPr lang="en-US">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Abstract</a:t>
            </a:r>
            <a:endParaRPr lang="en-US"/>
          </a:p>
        </p:txBody>
      </p:sp>
      <p:sp>
        <p:nvSpPr>
          <p:cNvPr id="3" name="Content Placeholder 2"/>
          <p:cNvSpPr>
            <a:spLocks noGrp="1"/>
          </p:cNvSpPr>
          <p:nvPr>
            <p:ph idx="1"/>
          </p:nvPr>
        </p:nvSpPr>
        <p:spPr/>
        <p:txBody>
          <a:bodyPr>
            <a:normAutofit fontScale="97500" lnSpcReduction="10000"/>
          </a:bodyPr>
          <a:lstStyle/>
          <a:p>
            <a:pPr marL="0" indent="0">
              <a:lnSpc>
                <a:spcPct val="107000"/>
              </a:lnSpc>
              <a:spcAft>
                <a:spcPts val="800"/>
              </a:spcAft>
              <a:buNone/>
            </a:pPr>
            <a:endParaRPr lang="en-IN" b="1" dirty="0">
              <a:effectLst/>
              <a:latin typeface="Times New Roman" panose="02020603050405020304" charset="0"/>
              <a:ea typeface="Times New Roman" panose="02020603050405020304" charset="0"/>
              <a:cs typeface="Times New Roman" panose="02020603050405020304" charset="0"/>
              <a:sym typeface="+mn-ea"/>
            </a:endParaRPr>
          </a:p>
          <a:p>
            <a:pPr marL="0" indent="0">
              <a:lnSpc>
                <a:spcPct val="107000"/>
              </a:lnSpc>
              <a:spcAft>
                <a:spcPts val="800"/>
              </a:spcAft>
              <a:buNone/>
            </a:pPr>
            <a:r>
              <a:rPr lang="en-IN" b="1" dirty="0">
                <a:effectLst/>
                <a:latin typeface="Oswald"/>
                <a:ea typeface="Times New Roman" panose="02020603050405020304" charset="0"/>
                <a:cs typeface="Times New Roman" panose="02020603050405020304" charset="0"/>
                <a:sym typeface="+mn-ea"/>
              </a:rPr>
              <a:t>Eventually, this project will ensure that the villagers are benefitted by the implementation of a proper water resource management system along with a hygienic sanitation system and are educated regarding the usage of the same. The monitoring system built will be used to keep track of the efficiency of the system and the project as a whole.</a:t>
            </a:r>
            <a:endParaRPr lang="en-IN" b="1" dirty="0">
              <a:effectLst/>
              <a:latin typeface="Oswald"/>
              <a:ea typeface="Calibri" panose="020F0502020204030204" charset="0"/>
              <a:cs typeface="Times New Roman" panose="02020603050405020304" charset="0"/>
            </a:endParaRPr>
          </a:p>
          <a:p>
            <a:pPr marL="0" indent="0">
              <a:buNone/>
            </a:pPr>
            <a:endParaRPr lang="en-US" dirty="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Solution</a:t>
            </a:r>
          </a:p>
        </p:txBody>
      </p:sp>
      <p:sp>
        <p:nvSpPr>
          <p:cNvPr id="3" name="Content Placeholder 2"/>
          <p:cNvSpPr>
            <a:spLocks noGrp="1"/>
          </p:cNvSpPr>
          <p:nvPr>
            <p:ph idx="1"/>
          </p:nvPr>
        </p:nvSpPr>
        <p:spPr/>
        <p:txBody>
          <a:bodyPr>
            <a:normAutofit fontScale="70000" lnSpcReduction="2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r>
              <a:rPr lang="en-US">
                <a:latin typeface="Oswald"/>
              </a:rPr>
              <a:t>The transitive dependencies have been normalized by decomposing the relations into the following relations</a:t>
            </a:r>
            <a:endParaRPr lang="en-IN">
              <a:latin typeface="Oswald"/>
            </a:endParaRPr>
          </a:p>
          <a:p>
            <a:endParaRPr lang="en-IN">
              <a:latin typeface="Oswald"/>
            </a:endParaRPr>
          </a:p>
          <a:p>
            <a:r>
              <a:rPr lang="en-US">
                <a:latin typeface="Oswald"/>
              </a:rPr>
              <a:t>Employee - (</a:t>
            </a:r>
            <a:r>
              <a:rPr lang="en-US" b="1" u="sng" err="1">
                <a:latin typeface="Oswald"/>
              </a:rPr>
              <a:t>EmpID</a:t>
            </a:r>
            <a:r>
              <a:rPr lang="en-US">
                <a:latin typeface="Oswald"/>
              </a:rPr>
              <a:t>, FName, </a:t>
            </a:r>
            <a:r>
              <a:rPr lang="en-US" err="1">
                <a:latin typeface="Oswald"/>
              </a:rPr>
              <a:t>LName</a:t>
            </a:r>
            <a:r>
              <a:rPr lang="en-US">
                <a:latin typeface="Oswald"/>
              </a:rPr>
              <a:t>, </a:t>
            </a:r>
            <a:r>
              <a:rPr lang="en-US" err="1">
                <a:latin typeface="Oswald"/>
              </a:rPr>
              <a:t>EContact</a:t>
            </a:r>
            <a:r>
              <a:rPr lang="en-US">
                <a:latin typeface="Oswald"/>
              </a:rPr>
              <a:t>, </a:t>
            </a:r>
            <a:r>
              <a:rPr lang="en-US" err="1">
                <a:latin typeface="Oswald"/>
              </a:rPr>
              <a:t>JobCode</a:t>
            </a:r>
            <a:r>
              <a:rPr lang="en-US">
                <a:latin typeface="Oswald"/>
              </a:rPr>
              <a:t>, </a:t>
            </a:r>
            <a:r>
              <a:rPr lang="en-US" err="1">
                <a:latin typeface="Oswald"/>
              </a:rPr>
              <a:t>Pincode</a:t>
            </a:r>
            <a:r>
              <a:rPr lang="en-US">
                <a:latin typeface="Oswald"/>
              </a:rPr>
              <a:t>)</a:t>
            </a:r>
            <a:endParaRPr lang="en-IN">
              <a:latin typeface="Oswald"/>
            </a:endParaRPr>
          </a:p>
          <a:p>
            <a:r>
              <a:rPr lang="en-US">
                <a:latin typeface="Oswald"/>
              </a:rPr>
              <a:t>Job - ( </a:t>
            </a:r>
            <a:r>
              <a:rPr lang="en-US" b="1" u="sng" err="1">
                <a:latin typeface="Oswald"/>
              </a:rPr>
              <a:t>JobCode</a:t>
            </a:r>
            <a:r>
              <a:rPr lang="en-US">
                <a:latin typeface="Oswald"/>
              </a:rPr>
              <a:t>, Designation, Shift )</a:t>
            </a:r>
            <a:endParaRPr lang="en-IN">
              <a:latin typeface="Oswald"/>
            </a:endParaRPr>
          </a:p>
          <a:p>
            <a:endParaRPr lang="en-IN">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Checking for BCNF</a:t>
            </a:r>
          </a:p>
        </p:txBody>
      </p:sp>
      <p:sp>
        <p:nvSpPr>
          <p:cNvPr id="3" name="Content Placeholder 2"/>
          <p:cNvSpPr>
            <a:spLocks noGrp="1"/>
          </p:cNvSpPr>
          <p:nvPr>
            <p:ph idx="1"/>
          </p:nvPr>
        </p:nvSpPr>
        <p:spPr/>
        <p:txBody>
          <a:bodyPr>
            <a:normAutofit fontScale="77500" lnSpcReduction="2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endParaRPr lang="en-US">
              <a:latin typeface="Oswald"/>
            </a:endParaRPr>
          </a:p>
          <a:p>
            <a:endParaRPr lang="en-US">
              <a:latin typeface="Oswald"/>
            </a:endParaRPr>
          </a:p>
          <a:p>
            <a:pPr marL="0" indent="0">
              <a:buNone/>
            </a:pPr>
            <a:r>
              <a:rPr lang="en-US">
                <a:latin typeface="Oswald"/>
              </a:rPr>
              <a:t>All the relations after being normalized to 3NF are present in BCNF as there are no non-key attribute determining is determining a key attribute.</a:t>
            </a:r>
            <a:endParaRPr lang="en-IN">
              <a:latin typeface="Oswald"/>
            </a:endParaRPr>
          </a:p>
          <a:p>
            <a:endParaRPr lang="en-IN">
              <a:latin typeface="Oswald"/>
            </a:endParaRPr>
          </a:p>
          <a:p>
            <a:endParaRPr lang="en-US">
              <a:latin typeface="Oswald"/>
            </a:endParaRPr>
          </a:p>
          <a:p>
            <a:endParaRPr lang="en-IN">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Chase Method on Employee</a:t>
            </a:r>
          </a:p>
        </p:txBody>
      </p:sp>
      <p:sp>
        <p:nvSpPr>
          <p:cNvPr id="3" name="Content Placeholder 2"/>
          <p:cNvSpPr>
            <a:spLocks noGrp="1"/>
          </p:cNvSpPr>
          <p:nvPr>
            <p:ph idx="1"/>
          </p:nvPr>
        </p:nvSpPr>
        <p:spPr/>
        <p:txBody>
          <a:bodyPr>
            <a:normAutofit fontScale="85000" lnSpcReduction="1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endParaRPr lang="en-US">
              <a:latin typeface="Oswald"/>
            </a:endParaRPr>
          </a:p>
          <a:p>
            <a:r>
              <a:rPr lang="en-US">
                <a:latin typeface="Oswald"/>
              </a:rPr>
              <a:t>Chase method is performed over the relation Employee after the transitive dependency is being resolved to check whether the decomposition is lossless</a:t>
            </a:r>
            <a:endParaRPr lang="en-IN">
              <a:latin typeface="Oswald"/>
            </a:endParaRPr>
          </a:p>
          <a:p>
            <a:endParaRPr lang="en-IN">
              <a:latin typeface="Oswald"/>
            </a:endParaRPr>
          </a:p>
          <a:p>
            <a:endParaRPr lang="en-US">
              <a:latin typeface="Oswald"/>
            </a:endParaRPr>
          </a:p>
          <a:p>
            <a:endParaRPr lang="en-IN">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3"/>
          <p:cNvSpPr>
            <a:spLocks noGrp="1" noRot="1" noChangeAspect="1" noMove="1" noResize="1" noEditPoints="1" noAdjustHandles="1" noChangeArrowheads="1" noChangeShapeType="1" noTextEdit="1"/>
          </p:cNvSpPr>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134349" y="1819275"/>
            <a:ext cx="3606137" cy="4222087"/>
          </a:xfrm>
        </p:spPr>
        <p:txBody>
          <a:bodyPr vert="horz" lIns="91440" tIns="45720" rIns="91440" bIns="45720" rtlCol="0" anchor="t">
            <a:normAutofit/>
          </a:bodyPr>
          <a:lstStyle/>
          <a:p>
            <a:r>
              <a:rPr lang="en-US" sz="4100">
                <a:solidFill>
                  <a:srgbClr val="FEFEFE"/>
                </a:solidFill>
                <a:latin typeface="+mj-lt"/>
              </a:rPr>
              <a:t>Attributes and dependency in Employee</a:t>
            </a:r>
          </a:p>
        </p:txBody>
      </p:sp>
      <p:pic>
        <p:nvPicPr>
          <p:cNvPr id="4" name="Picture 4" descr="Table&#10;&#10;Description automatically generated"/>
          <p:cNvPicPr>
            <a:picLocks noGrp="1" noChangeAspect="1"/>
          </p:cNvPicPr>
          <p:nvPr>
            <p:ph idx="1"/>
          </p:nvPr>
        </p:nvPicPr>
        <p:blipFill>
          <a:blip r:embed="rId3"/>
          <a:stretch>
            <a:fillRect/>
          </a:stretch>
        </p:blipFill>
        <p:spPr>
          <a:xfrm>
            <a:off x="643467" y="1393731"/>
            <a:ext cx="6268060" cy="3897367"/>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40" name="Rounded Rectangle 16"/>
          <p:cNvSpPr>
            <a:spLocks noGrp="1" noRot="1" noChangeAspect="1" noMove="1" noResize="1" noEditPoints="1" noAdjustHandles="1" noChangeArrowheads="1" noChangeShapeType="1" noTextEdit="1"/>
          </p:cNvSpPr>
          <p:nvPr/>
        </p:nvSpPr>
        <p:spPr>
          <a:xfrm>
            <a:off x="624306" y="643464"/>
            <a:ext cx="10927614" cy="3599352"/>
          </a:xfrm>
          <a:prstGeom prst="roundRect">
            <a:avLst>
              <a:gd name="adj" fmla="val 3513"/>
            </a:avLst>
          </a:prstGeom>
          <a:solidFill>
            <a:schemeClr val="bg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a:grpSpLocks noGrp="1" noUngrp="1" noRot="1" noChangeAspect="1" noMove="1" noResize="1"/>
          </p:cNvGrpSpPr>
          <p:nvPr/>
        </p:nvGrpSpPr>
        <p:grpSpPr bwMode="white">
          <a:xfrm>
            <a:off x="0" y="4525094"/>
            <a:ext cx="12203151" cy="2344057"/>
            <a:chOff x="0" y="4525094"/>
            <a:chExt cx="12203151" cy="2344057"/>
          </a:xfrm>
        </p:grpSpPr>
        <p:sp>
          <p:nvSpPr>
            <p:cNvPr id="43" name="Freeform 9"/>
            <p:cNvSpPr/>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6262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bwMode="white">
            <a:xfrm flipH="1">
              <a:off x="3820" y="4536245"/>
              <a:ext cx="5660999"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bwMode="white">
            <a:xfrm>
              <a:off x="4813714" y="4536245"/>
              <a:ext cx="7389437"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10001" y="4817533"/>
            <a:ext cx="10572000" cy="779529"/>
          </a:xfrm>
        </p:spPr>
        <p:txBody>
          <a:bodyPr vert="horz" lIns="91440" tIns="45720" rIns="91440" bIns="45720" rtlCol="0" anchor="b">
            <a:normAutofit/>
          </a:bodyPr>
          <a:lstStyle/>
          <a:p>
            <a:r>
              <a:rPr lang="en-US" sz="4000">
                <a:solidFill>
                  <a:srgbClr val="FEFEFE"/>
                </a:solidFill>
                <a:latin typeface="+mj-lt"/>
              </a:rPr>
              <a:t>Chase method performed on Employee</a:t>
            </a:r>
          </a:p>
        </p:txBody>
      </p:sp>
      <p:pic>
        <p:nvPicPr>
          <p:cNvPr id="6" name="Picture 6" descr="Table&#10;&#10;Description automatically generated"/>
          <p:cNvPicPr>
            <a:picLocks noGrp="1" noChangeAspect="1"/>
          </p:cNvPicPr>
          <p:nvPr>
            <p:ph idx="1"/>
          </p:nvPr>
        </p:nvPicPr>
        <p:blipFill>
          <a:blip r:embed="rId2"/>
          <a:stretch>
            <a:fillRect/>
          </a:stretch>
        </p:blipFill>
        <p:spPr>
          <a:xfrm>
            <a:off x="848743" y="964679"/>
            <a:ext cx="10460962" cy="29552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Result</a:t>
            </a:r>
          </a:p>
        </p:txBody>
      </p:sp>
      <p:sp>
        <p:nvSpPr>
          <p:cNvPr id="3" name="Content Placeholder 2"/>
          <p:cNvSpPr>
            <a:spLocks noGrp="1"/>
          </p:cNvSpPr>
          <p:nvPr>
            <p:ph idx="1"/>
          </p:nvPr>
        </p:nvSpPr>
        <p:spPr/>
        <p:txBody>
          <a:bodyPr>
            <a:normAutofit fontScale="85000" lnSpcReduction="2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endParaRPr lang="en-US">
              <a:latin typeface="Oswald"/>
            </a:endParaRPr>
          </a:p>
          <a:p>
            <a:r>
              <a:rPr lang="en-US">
                <a:latin typeface="Oswald"/>
              </a:rPr>
              <a:t>From the chase method performed over the relation employee we have found out the all attributes can be determined from the given functional dependencies and given decomposition.</a:t>
            </a:r>
          </a:p>
          <a:p>
            <a:endParaRPr lang="en-IN">
              <a:latin typeface="Oswald"/>
            </a:endParaRPr>
          </a:p>
          <a:p>
            <a:endParaRPr lang="en-US">
              <a:latin typeface="Oswald"/>
            </a:endParaRPr>
          </a:p>
          <a:p>
            <a:endParaRPr lang="en-IN">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Chase Method on Water Source</a:t>
            </a:r>
          </a:p>
        </p:txBody>
      </p:sp>
      <p:sp>
        <p:nvSpPr>
          <p:cNvPr id="3" name="Content Placeholder 2"/>
          <p:cNvSpPr>
            <a:spLocks noGrp="1"/>
          </p:cNvSpPr>
          <p:nvPr>
            <p:ph idx="1"/>
          </p:nvPr>
        </p:nvSpPr>
        <p:spPr/>
        <p:txBody>
          <a:bodyPr>
            <a:normAutofit fontScale="85000" lnSpcReduction="2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endParaRPr lang="en-US">
              <a:latin typeface="Oswald"/>
            </a:endParaRPr>
          </a:p>
          <a:p>
            <a:r>
              <a:rPr lang="en-US">
                <a:latin typeface="Oswald"/>
              </a:rPr>
              <a:t>Chase method is performed over the relation </a:t>
            </a:r>
            <a:r>
              <a:rPr lang="en-US" err="1">
                <a:latin typeface="Oswald"/>
              </a:rPr>
              <a:t>WaterSource</a:t>
            </a:r>
            <a:r>
              <a:rPr lang="en-US">
                <a:latin typeface="Oswald"/>
              </a:rPr>
              <a:t> which has partial dependency which is being resolved to check whether the decomposition is lossless.</a:t>
            </a:r>
          </a:p>
          <a:p>
            <a:endParaRPr lang="en-US">
              <a:latin typeface="Oswald"/>
            </a:endParaRPr>
          </a:p>
          <a:p>
            <a:endParaRPr lang="en-IN">
              <a:latin typeface="Oswald"/>
            </a:endParaRPr>
          </a:p>
          <a:p>
            <a:endParaRPr lang="en-US"/>
          </a:p>
          <a:p>
            <a:endParaRPr lang="en-US"/>
          </a:p>
          <a:p>
            <a:endParaRPr lang="en-US">
              <a:latin typeface="Oswald"/>
            </a:endParaRPr>
          </a:p>
          <a:p>
            <a:endParaRPr lang="en-US">
              <a:latin typeface="Oswald"/>
            </a:endParaRPr>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40" name="Rectangle 3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3"/>
          <p:cNvSpPr>
            <a:spLocks noGrp="1" noRot="1" noChangeAspect="1" noMove="1" noResize="1" noEditPoints="1" noAdjustHandles="1" noChangeArrowheads="1" noChangeShapeType="1" noTextEdit="1"/>
          </p:cNvSpPr>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134349" y="1819275"/>
            <a:ext cx="3606137" cy="4222087"/>
          </a:xfrm>
        </p:spPr>
        <p:txBody>
          <a:bodyPr vert="horz" lIns="91440" tIns="45720" rIns="91440" bIns="45720" rtlCol="0" anchor="t">
            <a:normAutofit/>
          </a:bodyPr>
          <a:lstStyle/>
          <a:p>
            <a:r>
              <a:rPr lang="en-US" sz="4100">
                <a:solidFill>
                  <a:srgbClr val="FEFEFE"/>
                </a:solidFill>
                <a:latin typeface="+mj-lt"/>
              </a:rPr>
              <a:t>Attributes and dependency in Employee</a:t>
            </a:r>
          </a:p>
        </p:txBody>
      </p:sp>
      <p:pic>
        <p:nvPicPr>
          <p:cNvPr id="6" name="Picture 6" descr="Application, table, Excel&#10;&#10;Description automatically generated"/>
          <p:cNvPicPr>
            <a:picLocks noGrp="1" noChangeAspect="1"/>
          </p:cNvPicPr>
          <p:nvPr>
            <p:ph idx="1"/>
          </p:nvPr>
        </p:nvPicPr>
        <p:blipFill>
          <a:blip r:embed="rId3"/>
          <a:stretch>
            <a:fillRect/>
          </a:stretch>
        </p:blipFill>
        <p:spPr>
          <a:xfrm>
            <a:off x="643467" y="1729311"/>
            <a:ext cx="6268060" cy="3226207"/>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52" name="Freeform 9"/>
          <p:cNvSpPr>
            <a:spLocks noGrp="1" noRot="1" noChangeAspect="1" noMove="1" noResize="1" noEditPoints="1" noAdjustHandles="1" noChangeArrowheads="1" noChangeShapeType="1" noTextEdit="1"/>
          </p:cNvSpPr>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0001" y="4817533"/>
            <a:ext cx="10572000" cy="779529"/>
          </a:xfrm>
        </p:spPr>
        <p:txBody>
          <a:bodyPr vert="horz" lIns="91440" tIns="45720" rIns="91440" bIns="45720" rtlCol="0" anchor="b">
            <a:normAutofit/>
          </a:bodyPr>
          <a:lstStyle/>
          <a:p>
            <a:r>
              <a:rPr lang="en-US" sz="4000">
                <a:solidFill>
                  <a:srgbClr val="FFFFFF"/>
                </a:solidFill>
                <a:latin typeface="+mj-lt"/>
              </a:rPr>
              <a:t>Chase method performed on Employee</a:t>
            </a:r>
          </a:p>
        </p:txBody>
      </p:sp>
      <p:pic>
        <p:nvPicPr>
          <p:cNvPr id="5" name="Picture 6" descr="Application, table, Excel&#10;&#10;Description automatically generated"/>
          <p:cNvPicPr>
            <a:picLocks noGrp="1" noChangeAspect="1"/>
          </p:cNvPicPr>
          <p:nvPr>
            <p:ph idx="1"/>
          </p:nvPr>
        </p:nvPicPr>
        <p:blipFill>
          <a:blip r:embed="rId2"/>
          <a:stretch>
            <a:fillRect/>
          </a:stretch>
        </p:blipFill>
        <p:spPr>
          <a:xfrm>
            <a:off x="635457" y="1186055"/>
            <a:ext cx="10916463" cy="2510785"/>
          </a:xfrm>
          <a:prstGeom prst="roundRect">
            <a:avLst>
              <a:gd name="adj" fmla="val 3876"/>
            </a:avLst>
          </a:prstGeom>
          <a:ln>
            <a:solidFill>
              <a:schemeClr val="accent1"/>
            </a:solidFill>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Result</a:t>
            </a:r>
          </a:p>
        </p:txBody>
      </p:sp>
      <p:sp>
        <p:nvSpPr>
          <p:cNvPr id="3" name="Content Placeholder 2"/>
          <p:cNvSpPr>
            <a:spLocks noGrp="1"/>
          </p:cNvSpPr>
          <p:nvPr>
            <p:ph idx="1"/>
          </p:nvPr>
        </p:nvSpPr>
        <p:spPr/>
        <p:txBody>
          <a:bodyPr>
            <a:normAutofit fontScale="85000" lnSpcReduction="20000"/>
          </a:bodyPr>
          <a:lstStyle/>
          <a:p>
            <a:pPr marL="0" indent="0">
              <a:buNone/>
            </a:pPr>
            <a:endParaRPr lang="en-IN">
              <a:latin typeface="Oswald"/>
            </a:endParaRPr>
          </a:p>
          <a:p>
            <a:endParaRPr lang="en-IN">
              <a:latin typeface="Oswald"/>
            </a:endParaRPr>
          </a:p>
          <a:p>
            <a:endParaRPr lang="en-IN">
              <a:latin typeface="Oswald"/>
            </a:endParaRPr>
          </a:p>
          <a:p>
            <a:endParaRPr lang="en-IN">
              <a:latin typeface="Oswald"/>
            </a:endParaRPr>
          </a:p>
          <a:p>
            <a:endParaRPr lang="en-US">
              <a:latin typeface="Oswald"/>
            </a:endParaRPr>
          </a:p>
          <a:p>
            <a:r>
              <a:rPr lang="en-US">
                <a:latin typeface="Oswald"/>
              </a:rPr>
              <a:t>From the chase method performed over the relation </a:t>
            </a:r>
            <a:r>
              <a:rPr lang="en-US" err="1">
                <a:latin typeface="Oswald"/>
              </a:rPr>
              <a:t>WaterSource</a:t>
            </a:r>
            <a:r>
              <a:rPr lang="en-US">
                <a:latin typeface="Oswald"/>
              </a:rPr>
              <a:t> we have found out the all attributes can be determined from the given functional dependencies and given decomposition.</a:t>
            </a:r>
          </a:p>
          <a:p>
            <a:endParaRPr lang="en-IN">
              <a:latin typeface="Oswald"/>
            </a:endParaRPr>
          </a:p>
          <a:p>
            <a:endParaRPr lang="en-US">
              <a:latin typeface="Oswald"/>
            </a:endParaRPr>
          </a:p>
          <a:p>
            <a:endParaRPr lang="en-IN">
              <a:latin typeface="Oswald"/>
            </a:endParaRPr>
          </a:p>
          <a:p>
            <a:endParaRPr lang="en-US"/>
          </a:p>
          <a:p>
            <a:endParaRPr lang="en-US">
              <a:latin typeface="Oswald"/>
            </a:endParaRPr>
          </a:p>
          <a:p>
            <a:endParaRPr lang="en-US">
              <a:latin typeface="Oswald"/>
            </a:endParaRPr>
          </a:p>
          <a:p>
            <a:endParaRPr lang="en-US">
              <a:latin typeface="Oswald"/>
            </a:endParaRPr>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 Diagram</a:t>
            </a:r>
          </a:p>
        </p:txBody>
      </p:sp>
      <p:pic>
        <p:nvPicPr>
          <p:cNvPr id="5" name="Content Placeholder 4"/>
          <p:cNvPicPr>
            <a:picLocks noGrp="1" noChangeAspect="1"/>
          </p:cNvPicPr>
          <p:nvPr>
            <p:ph idx="1"/>
          </p:nvPr>
        </p:nvPicPr>
        <p:blipFill>
          <a:blip r:embed="rId2"/>
          <a:stretch>
            <a:fillRect/>
          </a:stretch>
        </p:blipFill>
        <p:spPr>
          <a:xfrm>
            <a:off x="2643505" y="2222500"/>
            <a:ext cx="6903085" cy="3636645"/>
          </a:xfrm>
          <a:prstGeom prst="rect">
            <a:avLst/>
          </a:prstGeom>
          <a:effectLst>
            <a:outerShdw blurRad="50800" dir="14400000">
              <a:srgbClr val="000000">
                <a:alpha val="4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Dependency preserving</a:t>
            </a:r>
          </a:p>
        </p:txBody>
      </p:sp>
      <p:sp>
        <p:nvSpPr>
          <p:cNvPr id="3" name="Content Placeholder 2"/>
          <p:cNvSpPr>
            <a:spLocks noGrp="1"/>
          </p:cNvSpPr>
          <p:nvPr>
            <p:ph idx="1"/>
          </p:nvPr>
        </p:nvSpPr>
        <p:spPr/>
        <p:txBody>
          <a:bodyPr/>
          <a:lstStyle/>
          <a:p>
            <a:r>
              <a:rPr lang="en-US">
                <a:latin typeface="Oswald"/>
              </a:rPr>
              <a:t>All the below listed dependencies have can be found in the decomposed tables as shown in the functional dependency diagram. Hence dependency is preserved.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Dependencies</a:t>
            </a:r>
          </a:p>
        </p:txBody>
      </p:sp>
      <p:sp>
        <p:nvSpPr>
          <p:cNvPr id="3" name="Content Placeholder 2"/>
          <p:cNvSpPr>
            <a:spLocks noGrp="1"/>
          </p:cNvSpPr>
          <p:nvPr>
            <p:ph idx="1"/>
          </p:nvPr>
        </p:nvSpPr>
        <p:spPr/>
        <p:txBody>
          <a:bodyPr/>
          <a:lstStyle/>
          <a:p>
            <a:r>
              <a:rPr lang="en-US">
                <a:latin typeface="Oswald"/>
              </a:rPr>
              <a:t>Pincode   -&gt;Panchayat, District </a:t>
            </a:r>
          </a:p>
          <a:p>
            <a:r>
              <a:rPr lang="en-US">
                <a:latin typeface="Oswald"/>
              </a:rPr>
              <a:t>EmpID  -&gt; EContact, LName, FName, JobCode</a:t>
            </a:r>
            <a:endParaRPr lang="en-US"/>
          </a:p>
          <a:p>
            <a:r>
              <a:rPr lang="en-US">
                <a:latin typeface="Oswald"/>
              </a:rPr>
              <a:t> JobCode   -&gt;Designation, Shift </a:t>
            </a:r>
            <a:endParaRPr lang="en-US"/>
          </a:p>
          <a:p>
            <a:r>
              <a:rPr lang="en-US">
                <a:latin typeface="Oswald"/>
              </a:rPr>
              <a:t>WSID  -&gt;WEstimation, WCapacity, WStatus, Pincode </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Dependencies</a:t>
            </a:r>
          </a:p>
        </p:txBody>
      </p:sp>
      <p:sp>
        <p:nvSpPr>
          <p:cNvPr id="3" name="Content Placeholder 2"/>
          <p:cNvSpPr>
            <a:spLocks noGrp="1"/>
          </p:cNvSpPr>
          <p:nvPr>
            <p:ph idx="1"/>
          </p:nvPr>
        </p:nvSpPr>
        <p:spPr/>
        <p:txBody>
          <a:bodyPr/>
          <a:lstStyle/>
          <a:p>
            <a:r>
              <a:rPr lang="en-US">
                <a:latin typeface="Oswald"/>
              </a:rPr>
              <a:t>WSID  -&gt;Month, Year Usage</a:t>
            </a:r>
          </a:p>
          <a:p>
            <a:r>
              <a:rPr lang="en-US">
                <a:latin typeface="Oswald"/>
              </a:rPr>
              <a:t> SSID   -&gt;SEstimation, SStatus, Pincode</a:t>
            </a:r>
          </a:p>
          <a:p>
            <a:r>
              <a:rPr lang="en-US">
                <a:latin typeface="Oswald"/>
              </a:rPr>
              <a:t> FID   -&gt;FContact, Consumption, FHead, Persons, Pincode</a:t>
            </a:r>
            <a:endParaRPr lang="en-US"/>
          </a:p>
          <a:p>
            <a:r>
              <a:rPr lang="en-US">
                <a:latin typeface="Oswald"/>
              </a:rPr>
              <a:t> TransactionID  -&gt;Amount, AccountNumber, DDate</a:t>
            </a:r>
            <a:endParaRPr lang="en-US"/>
          </a:p>
          <a:p>
            <a:r>
              <a:rPr lang="en-US">
                <a:latin typeface="Oswald"/>
              </a:rPr>
              <a:t> ExpenseID  -&gt;EDate, EAmount, EMPID, WSID, SSID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Oswald"/>
              </a:rPr>
              <a:t>Final schema</a:t>
            </a:r>
          </a:p>
        </p:txBody>
      </p:sp>
      <p:sp>
        <p:nvSpPr>
          <p:cNvPr id="3" name="Content Placeholder 2"/>
          <p:cNvSpPr>
            <a:spLocks noGrp="1"/>
          </p:cNvSpPr>
          <p:nvPr>
            <p:ph idx="1"/>
          </p:nvPr>
        </p:nvSpPr>
        <p:spPr/>
        <p:txBody>
          <a:bodyPr>
            <a:normAutofit/>
          </a:bodyPr>
          <a:lstStyle/>
          <a:p>
            <a:r>
              <a:rPr lang="en-US">
                <a:latin typeface="Oswald"/>
              </a:rPr>
              <a:t>Location - (Pincode, WSID, SSID, EmpID, FID, Panchayat, District) </a:t>
            </a:r>
          </a:p>
          <a:p>
            <a:r>
              <a:rPr lang="en-US">
                <a:latin typeface="Oswald"/>
              </a:rPr>
              <a:t>Employee - (EmpID, FName, LName, EContact, JobCode, Pincode) </a:t>
            </a:r>
          </a:p>
          <a:p>
            <a:r>
              <a:rPr lang="en-US">
                <a:latin typeface="Oswald"/>
              </a:rPr>
              <a:t>Job - ( JobCode, Designation, Shift )</a:t>
            </a:r>
          </a:p>
          <a:p>
            <a:r>
              <a:rPr lang="en-US">
                <a:latin typeface="Oswald"/>
              </a:rPr>
              <a:t>Water Sources - (WSID, WStatus, WCapacity, WEstimation, Pincode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Final Schema</a:t>
            </a:r>
            <a:endParaRPr lang="en-US"/>
          </a:p>
        </p:txBody>
      </p:sp>
      <p:sp>
        <p:nvSpPr>
          <p:cNvPr id="3" name="Content Placeholder 2"/>
          <p:cNvSpPr>
            <a:spLocks noGrp="1"/>
          </p:cNvSpPr>
          <p:nvPr>
            <p:ph idx="1"/>
          </p:nvPr>
        </p:nvSpPr>
        <p:spPr/>
        <p:txBody>
          <a:bodyPr>
            <a:normAutofit fontScale="92500" lnSpcReduction="10000"/>
          </a:bodyPr>
          <a:lstStyle/>
          <a:p>
            <a:endParaRPr lang="en-US">
              <a:latin typeface="Oswald"/>
            </a:endParaRPr>
          </a:p>
          <a:p>
            <a:r>
              <a:rPr lang="en-US" err="1">
                <a:latin typeface="Oswald"/>
              </a:rPr>
              <a:t>WaterUsage</a:t>
            </a:r>
            <a:r>
              <a:rPr lang="en-US">
                <a:latin typeface="Oswald"/>
              </a:rPr>
              <a:t> - ( WSID, Month, Year, Usage) </a:t>
            </a:r>
            <a:endParaRPr lang="en-US"/>
          </a:p>
          <a:p>
            <a:r>
              <a:rPr lang="en-US">
                <a:latin typeface="Oswald"/>
              </a:rPr>
              <a:t>Sanitation Systems - (SSID, </a:t>
            </a:r>
            <a:r>
              <a:rPr lang="en-US" err="1">
                <a:latin typeface="Oswald"/>
              </a:rPr>
              <a:t>SStatus</a:t>
            </a:r>
            <a:r>
              <a:rPr lang="en-US">
                <a:latin typeface="Oswald"/>
              </a:rPr>
              <a:t>, </a:t>
            </a:r>
            <a:r>
              <a:rPr lang="en-US" err="1">
                <a:latin typeface="Oswald"/>
              </a:rPr>
              <a:t>SEstimation</a:t>
            </a:r>
            <a:r>
              <a:rPr lang="en-US">
                <a:latin typeface="Oswald"/>
              </a:rPr>
              <a:t>, </a:t>
            </a:r>
            <a:r>
              <a:rPr lang="en-US" err="1">
                <a:latin typeface="Oswald"/>
              </a:rPr>
              <a:t>Pincode</a:t>
            </a:r>
            <a:r>
              <a:rPr lang="en-US">
                <a:latin typeface="Oswald"/>
              </a:rPr>
              <a:t> )</a:t>
            </a:r>
          </a:p>
          <a:p>
            <a:r>
              <a:rPr lang="en-US">
                <a:latin typeface="Oswald"/>
              </a:rPr>
              <a:t>Families - ( FID, Persons, </a:t>
            </a:r>
            <a:r>
              <a:rPr lang="en-US" err="1">
                <a:latin typeface="Oswald"/>
              </a:rPr>
              <a:t>FHead</a:t>
            </a:r>
            <a:r>
              <a:rPr lang="en-US">
                <a:latin typeface="Oswald"/>
              </a:rPr>
              <a:t>, Consumption, </a:t>
            </a:r>
            <a:r>
              <a:rPr lang="en-US" err="1">
                <a:latin typeface="Oswald"/>
              </a:rPr>
              <a:t>FContact</a:t>
            </a:r>
            <a:r>
              <a:rPr lang="en-US">
                <a:latin typeface="Oswald"/>
              </a:rPr>
              <a:t>, </a:t>
            </a:r>
            <a:r>
              <a:rPr lang="en-US" err="1">
                <a:latin typeface="Oswald"/>
              </a:rPr>
              <a:t>Pincode</a:t>
            </a:r>
            <a:r>
              <a:rPr lang="en-US">
                <a:latin typeface="Oswald"/>
              </a:rPr>
              <a:t>)</a:t>
            </a:r>
            <a:endParaRPr lang="en-US"/>
          </a:p>
          <a:p>
            <a:r>
              <a:rPr lang="en-US">
                <a:latin typeface="Oswald"/>
              </a:rPr>
              <a:t> Donation - ( </a:t>
            </a:r>
            <a:r>
              <a:rPr lang="en-US" err="1">
                <a:latin typeface="Oswald"/>
              </a:rPr>
              <a:t>TransactionID</a:t>
            </a:r>
            <a:r>
              <a:rPr lang="en-US">
                <a:latin typeface="Oswald"/>
              </a:rPr>
              <a:t>, </a:t>
            </a:r>
            <a:r>
              <a:rPr lang="en-US" err="1">
                <a:latin typeface="Oswald"/>
              </a:rPr>
              <a:t>AccountNumber</a:t>
            </a:r>
            <a:r>
              <a:rPr lang="en-US">
                <a:latin typeface="Oswald"/>
              </a:rPr>
              <a:t>, Amount, </a:t>
            </a:r>
            <a:r>
              <a:rPr lang="en-US" err="1">
                <a:latin typeface="Oswald"/>
              </a:rPr>
              <a:t>DDate</a:t>
            </a:r>
            <a:r>
              <a:rPr lang="en-US">
                <a:latin typeface="Oswald"/>
              </a:rPr>
              <a:t> )</a:t>
            </a:r>
          </a:p>
          <a:p>
            <a:r>
              <a:rPr lang="en-US">
                <a:latin typeface="Oswald"/>
              </a:rPr>
              <a:t>Expenditure - ( </a:t>
            </a:r>
            <a:r>
              <a:rPr lang="en-US" err="1">
                <a:latin typeface="Oswald"/>
              </a:rPr>
              <a:t>ExpenseID</a:t>
            </a:r>
            <a:r>
              <a:rPr lang="en-US">
                <a:latin typeface="Oswald"/>
              </a:rPr>
              <a:t>, EDate, </a:t>
            </a:r>
            <a:r>
              <a:rPr lang="en-US" err="1">
                <a:latin typeface="Oswald"/>
              </a:rPr>
              <a:t>EmpID</a:t>
            </a:r>
            <a:r>
              <a:rPr lang="en-US">
                <a:latin typeface="Oswald"/>
              </a:rPr>
              <a:t>, WSID, SSID, </a:t>
            </a:r>
            <a:r>
              <a:rPr lang="en-US" err="1">
                <a:latin typeface="Oswald"/>
              </a:rPr>
              <a:t>EAmount</a:t>
            </a:r>
            <a:r>
              <a:rPr lang="en-US">
                <a:latin typeface="Oswald"/>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err="1">
                <a:latin typeface="Oswald"/>
              </a:rPr>
              <a:t>LocationTable</a:t>
            </a:r>
          </a:p>
        </p:txBody>
      </p:sp>
      <p:sp>
        <p:nvSpPr>
          <p:cNvPr id="3" name="Content Placeholder 2"/>
          <p:cNvSpPr>
            <a:spLocks noGrp="1"/>
          </p:cNvSpPr>
          <p:nvPr>
            <p:ph idx="1"/>
          </p:nvPr>
        </p:nvSpPr>
        <p:spPr/>
        <p:txBody>
          <a:bodyPr>
            <a:normAutofit/>
          </a:bodyPr>
          <a:lstStyle/>
          <a:p>
            <a:pPr>
              <a:buNone/>
            </a:pPr>
            <a:endParaRPr lang="en-US"/>
          </a:p>
          <a:p>
            <a:pPr>
              <a:buNone/>
            </a:pPr>
            <a:endParaRPr lang="en-US"/>
          </a:p>
          <a:p>
            <a:pPr>
              <a:buNone/>
            </a:pPr>
            <a:endParaRPr lang="en-US"/>
          </a:p>
          <a:p>
            <a:pPr marL="0" indent="0">
              <a:buNone/>
            </a:pPr>
            <a:endParaRPr lang="en-US"/>
          </a:p>
        </p:txBody>
      </p:sp>
      <p:sp>
        <p:nvSpPr>
          <p:cNvPr id="4" name="TextBox 3"/>
          <p:cNvSpPr txBox="1"/>
          <p:nvPr/>
        </p:nvSpPr>
        <p:spPr>
          <a:xfrm>
            <a:off x="770626" y="2395267"/>
            <a:ext cx="6941388"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p>
          <a:p>
            <a:r>
              <a:rPr lang="en-US" sz="2700">
                <a:latin typeface="Times New Roman" panose="02020603050405020304"/>
                <a:cs typeface="Segoe UI" panose="020B0502040204020203"/>
              </a:rPr>
              <a:t>create table Location  </a:t>
            </a:r>
          </a:p>
          <a:p>
            <a:r>
              <a:rPr lang="en-US" sz="2700">
                <a:latin typeface="Times New Roman" panose="02020603050405020304"/>
                <a:cs typeface="Segoe UI" panose="020B0502040204020203"/>
              </a:rPr>
              <a:t>( </a:t>
            </a:r>
          </a:p>
          <a:p>
            <a:r>
              <a:rPr lang="en-US" sz="2700">
                <a:latin typeface="Times New Roman" panose="02020603050405020304"/>
                <a:cs typeface="Segoe UI" panose="020B0502040204020203"/>
              </a:rPr>
              <a:t>    </a:t>
            </a:r>
            <a:r>
              <a:rPr lang="en-US" sz="2700" err="1">
                <a:latin typeface="Times New Roman" panose="02020603050405020304"/>
                <a:cs typeface="Segoe UI" panose="020B0502040204020203"/>
              </a:rPr>
              <a:t>Pincode</a:t>
            </a:r>
            <a:r>
              <a:rPr lang="en-US" sz="2700">
                <a:latin typeface="Times New Roman" panose="02020603050405020304"/>
                <a:cs typeface="Segoe UI" panose="020B0502040204020203"/>
              </a:rPr>
              <a:t> number(6) not null,  </a:t>
            </a:r>
          </a:p>
          <a:p>
            <a:r>
              <a:rPr lang="en-US" sz="2700">
                <a:latin typeface="Times New Roman" panose="02020603050405020304"/>
                <a:cs typeface="Segoe UI" panose="020B0502040204020203"/>
              </a:rPr>
              <a:t>    Panchayat varchar2(15),  </a:t>
            </a:r>
          </a:p>
          <a:p>
            <a:r>
              <a:rPr lang="en-US" sz="2700">
                <a:latin typeface="Times New Roman" panose="02020603050405020304"/>
                <a:cs typeface="Segoe UI" panose="020B0502040204020203"/>
              </a:rPr>
              <a:t>    District varchar2(20),  </a:t>
            </a:r>
          </a:p>
          <a:p>
            <a:r>
              <a:rPr lang="en-US" sz="2700">
                <a:latin typeface="Times New Roman" panose="02020603050405020304"/>
                <a:cs typeface="Segoe UI" panose="020B0502040204020203"/>
              </a:rPr>
              <a:t>    constraint </a:t>
            </a:r>
            <a:r>
              <a:rPr lang="en-US" sz="2700" err="1">
                <a:latin typeface="Times New Roman" panose="02020603050405020304"/>
                <a:cs typeface="Segoe UI" panose="020B0502040204020203"/>
              </a:rPr>
              <a:t>pk_Pincode</a:t>
            </a:r>
            <a:r>
              <a:rPr lang="en-US" sz="2700">
                <a:latin typeface="Times New Roman" panose="02020603050405020304"/>
                <a:cs typeface="Segoe UI" panose="020B0502040204020203"/>
              </a:rPr>
              <a:t> primary key (</a:t>
            </a:r>
            <a:r>
              <a:rPr lang="en-US" sz="2700" err="1">
                <a:latin typeface="Times New Roman" panose="02020603050405020304"/>
                <a:cs typeface="Segoe UI" panose="020B0502040204020203"/>
              </a:rPr>
              <a:t>Pincode</a:t>
            </a:r>
            <a:r>
              <a:rPr lang="en-US" sz="2700">
                <a:latin typeface="Times New Roman" panose="02020603050405020304"/>
                <a:cs typeface="Segoe UI" panose="020B0502040204020203"/>
              </a:rPr>
              <a:t>) </a:t>
            </a:r>
          </a:p>
          <a:p>
            <a:r>
              <a:rPr lang="en-US" sz="2700">
                <a:latin typeface="Times New Roman" panose="02020603050405020304"/>
                <a:cs typeface="Segoe UI" panose="020B0502040204020203"/>
              </a:rPr>
              <a:t>) </a:t>
            </a:r>
          </a:p>
          <a:p>
            <a:endParaRPr lang="en-US" sz="2000">
              <a:latin typeface="Times New Roman" panose="02020603050405020304"/>
              <a:cs typeface="Segoe UI" panose="020B0502040204020203"/>
            </a:endParaRPr>
          </a:p>
          <a:p>
            <a:endParaRPr lang="en-US" sz="1200">
              <a:latin typeface="Times New Roman" panose="02020603050405020304"/>
              <a:cs typeface="Segoe UI" panose="020B0502040204020203"/>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LocationTable</a:t>
            </a:r>
            <a:endParaRPr lang="en-US" err="1"/>
          </a:p>
        </p:txBody>
      </p:sp>
      <p:sp>
        <p:nvSpPr>
          <p:cNvPr id="3" name="Content Placeholder 2"/>
          <p:cNvSpPr>
            <a:spLocks noGrp="1"/>
          </p:cNvSpPr>
          <p:nvPr>
            <p:ph idx="1"/>
          </p:nvPr>
        </p:nvSpPr>
        <p:spPr>
          <a:xfrm>
            <a:off x="703693" y="2481079"/>
            <a:ext cx="10554574" cy="3636511"/>
          </a:xfrm>
        </p:spPr>
        <p:txBody>
          <a:bodyPr vert="horz" lIns="91440" tIns="45720" rIns="91440" bIns="45720" rtlCol="0" anchor="ctr">
            <a:noAutofit/>
          </a:bodyPr>
          <a:lstStyle/>
          <a:p>
            <a:pPr>
              <a:spcBef>
                <a:spcPts val="0"/>
              </a:spcBef>
              <a:spcAft>
                <a:spcPts val="0"/>
              </a:spcAft>
            </a:pPr>
            <a:r>
              <a:rPr lang="en-US" sz="2400">
                <a:latin typeface="Times New Roman" panose="02020603050405020304"/>
                <a:cs typeface="Times New Roman" panose="02020603050405020304"/>
              </a:rPr>
              <a:t>insert into Location values(641112,'Ettimadai','Coimbatore');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values(641105,'Madukarai','Coimbatore');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values(641041,'PN </a:t>
            </a:r>
            <a:r>
              <a:rPr lang="en-US" sz="2400" err="1">
                <a:latin typeface="Times New Roman" panose="02020603050405020304"/>
                <a:cs typeface="Times New Roman" panose="02020603050405020304"/>
              </a:rPr>
              <a:t>Pudur</a:t>
            </a:r>
            <a:r>
              <a:rPr lang="en-US" sz="2400">
                <a:latin typeface="Times New Roman" panose="02020603050405020304"/>
                <a:cs typeface="Times New Roman" panose="02020603050405020304"/>
              </a:rPr>
              <a:t>','Coimbatore');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values(641062,'RG </a:t>
            </a:r>
            <a:r>
              <a:rPr lang="en-US" sz="2400" err="1">
                <a:latin typeface="Times New Roman" panose="02020603050405020304"/>
                <a:cs typeface="Times New Roman" panose="02020603050405020304"/>
              </a:rPr>
              <a:t>Pudur</a:t>
            </a:r>
            <a:r>
              <a:rPr lang="en-US" sz="2400">
                <a:latin typeface="Times New Roman" panose="02020603050405020304"/>
                <a:cs typeface="Times New Roman" panose="02020603050405020304"/>
              </a:rPr>
              <a:t>','Coimbatore');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values(635602,'Adiyur','Vellore');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values(641605,'Ugayanur','Tiruppur');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values(609503,'Koothanur','Tiruppur');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values(621702,'Ambil','Tiruchirappalli');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values(626126,'Kunnur','Theni'); </a:t>
            </a:r>
            <a:endParaRPr lang="en-US" sz="2400"/>
          </a:p>
          <a:p>
            <a:pPr>
              <a:spcBef>
                <a:spcPts val="0"/>
              </a:spcBef>
              <a:spcAft>
                <a:spcPts val="0"/>
              </a:spcAft>
            </a:pPr>
            <a:r>
              <a:rPr lang="en-US" sz="2400">
                <a:latin typeface="Times New Roman" panose="02020603050405020304"/>
                <a:cs typeface="Times New Roman" panose="02020603050405020304"/>
              </a:rPr>
              <a:t>insert into Location values(641655,'Alathur','Coimbatore'); </a:t>
            </a:r>
            <a:endParaRPr lang="en-US" sz="2400"/>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p:cNvSpPr>
            <a:spLocks noGrp="1" noRot="1" noChangeAspect="1" noMove="1" noResize="1" noEditPoints="1" noAdjustHandles="1" noChangeArrowheads="1" noChangeShapeType="1" noTextEdit="1"/>
          </p:cNvSpPr>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134349" y="1819275"/>
            <a:ext cx="3606137" cy="4222087"/>
          </a:xfrm>
        </p:spPr>
        <p:txBody>
          <a:bodyPr vert="horz" lIns="91440" tIns="45720" rIns="91440" bIns="45720" rtlCol="0" anchor="t">
            <a:normAutofit/>
          </a:bodyPr>
          <a:lstStyle/>
          <a:p>
            <a:r>
              <a:rPr lang="en-US" sz="4000">
                <a:solidFill>
                  <a:srgbClr val="FEFEFE"/>
                </a:solidFill>
                <a:latin typeface="+mj-lt"/>
              </a:rPr>
              <a:t>Sample Data </a:t>
            </a:r>
          </a:p>
        </p:txBody>
      </p:sp>
      <p:sp>
        <p:nvSpPr>
          <p:cNvPr id="8" name="Content Placeholder 7"/>
          <p:cNvSpPr>
            <a:spLocks noGrp="1"/>
          </p:cNvSpPr>
          <p:nvPr>
            <p:ph idx="1"/>
          </p:nvPr>
        </p:nvSpPr>
        <p:spPr>
          <a:xfrm>
            <a:off x="8134349" y="457199"/>
            <a:ext cx="3247652" cy="1362075"/>
          </a:xfrm>
        </p:spPr>
        <p:txBody>
          <a:bodyPr vert="horz" lIns="91440" tIns="45720" rIns="91440" bIns="45720" rtlCol="0" anchor="b">
            <a:normAutofit/>
          </a:bodyPr>
          <a:lstStyle/>
          <a:p>
            <a:pPr marL="0" indent="0">
              <a:buNone/>
            </a:pPr>
            <a:r>
              <a:rPr lang="en-US" sz="2000" b="1" kern="1200">
                <a:solidFill>
                  <a:srgbClr val="FFFFFF"/>
                </a:solidFill>
                <a:latin typeface="+mn-lt"/>
                <a:ea typeface="+mn-ea"/>
                <a:cs typeface="+mn-cs"/>
              </a:rPr>
              <a:t>LocationTable</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3"/>
          <a:stretch>
            <a:fillRect/>
          </a:stretch>
        </p:blipFill>
        <p:spPr>
          <a:xfrm>
            <a:off x="774304" y="643467"/>
            <a:ext cx="6006385" cy="5397896"/>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err="1">
                <a:latin typeface="Oswald"/>
              </a:rPr>
              <a:t>JobTable</a:t>
            </a:r>
          </a:p>
        </p:txBody>
      </p:sp>
      <p:sp>
        <p:nvSpPr>
          <p:cNvPr id="3" name="Content Placeholder 2"/>
          <p:cNvSpPr>
            <a:spLocks noGrp="1"/>
          </p:cNvSpPr>
          <p:nvPr>
            <p:ph idx="1"/>
          </p:nvPr>
        </p:nvSpPr>
        <p:spPr>
          <a:xfrm>
            <a:off x="761203" y="2481079"/>
            <a:ext cx="10554574" cy="3636511"/>
          </a:xfrm>
        </p:spPr>
        <p:txBody>
          <a:bodyPr>
            <a:normAutofit/>
          </a:bodyPr>
          <a:lstStyle/>
          <a:p>
            <a:r>
              <a:rPr lang="en-US" sz="2400">
                <a:latin typeface="Oswald"/>
              </a:rPr>
              <a:t>create table Job </a:t>
            </a:r>
          </a:p>
          <a:p>
            <a:r>
              <a:rPr lang="en-US" sz="2400">
                <a:latin typeface="Oswald"/>
              </a:rPr>
              <a:t>(</a:t>
            </a:r>
          </a:p>
          <a:p>
            <a:r>
              <a:rPr lang="en-US" sz="2400">
                <a:latin typeface="Oswald"/>
              </a:rPr>
              <a:t>    </a:t>
            </a:r>
            <a:r>
              <a:rPr lang="en-US" sz="2400" err="1">
                <a:latin typeface="Oswald"/>
              </a:rPr>
              <a:t>JobCode</a:t>
            </a:r>
            <a:r>
              <a:rPr lang="en-US" sz="2400">
                <a:latin typeface="Oswald"/>
              </a:rPr>
              <a:t> varchar2(3) not null, </a:t>
            </a:r>
          </a:p>
          <a:p>
            <a:r>
              <a:rPr lang="en-US" sz="2400">
                <a:latin typeface="Oswald"/>
              </a:rPr>
              <a:t>    Designation varchar2(20), </a:t>
            </a:r>
          </a:p>
          <a:p>
            <a:r>
              <a:rPr lang="en-US" sz="2400">
                <a:latin typeface="Oswald"/>
              </a:rPr>
              <a:t>    Shift varchar2(15), </a:t>
            </a:r>
          </a:p>
          <a:p>
            <a:r>
              <a:rPr lang="en-US" sz="2400">
                <a:latin typeface="Oswald"/>
              </a:rPr>
              <a:t>    constraint </a:t>
            </a:r>
            <a:r>
              <a:rPr lang="en-US" sz="2400" err="1">
                <a:latin typeface="Oswald"/>
              </a:rPr>
              <a:t>pk_JobCode</a:t>
            </a:r>
            <a:r>
              <a:rPr lang="en-US" sz="2400">
                <a:latin typeface="Oswald"/>
              </a:rPr>
              <a:t> primary key (</a:t>
            </a:r>
            <a:r>
              <a:rPr lang="en-US" sz="2400" err="1">
                <a:latin typeface="Oswald"/>
              </a:rPr>
              <a:t>JobCode</a:t>
            </a:r>
            <a:r>
              <a:rPr lang="en-US" sz="2400">
                <a:latin typeface="Oswald"/>
              </a:rPr>
              <a:t>)</a:t>
            </a:r>
          </a:p>
          <a:p>
            <a:r>
              <a:rPr lang="en-US" sz="2400">
                <a:latin typeface="Oswald"/>
              </a:rPr>
              <a:t>)</a:t>
            </a:r>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JobTable</a:t>
            </a:r>
            <a:endParaRPr lang="en-US" err="1"/>
          </a:p>
        </p:txBody>
      </p:sp>
      <p:sp>
        <p:nvSpPr>
          <p:cNvPr id="3" name="Content Placeholder 2"/>
          <p:cNvSpPr>
            <a:spLocks noGrp="1"/>
          </p:cNvSpPr>
          <p:nvPr>
            <p:ph idx="1"/>
          </p:nvPr>
        </p:nvSpPr>
        <p:spPr>
          <a:xfrm>
            <a:off x="502410" y="2667985"/>
            <a:ext cx="10554574" cy="3636511"/>
          </a:xfrm>
        </p:spPr>
        <p:txBody>
          <a:bodyPr vert="horz" lIns="91440" tIns="45720" rIns="91440" bIns="45720" rtlCol="0" anchor="ctr">
            <a:noAutofit/>
          </a:bodyPr>
          <a:lstStyle/>
          <a:p>
            <a:r>
              <a:rPr lang="en-US" sz="1400">
                <a:latin typeface="Oswald"/>
              </a:rPr>
              <a:t>insert into Job values('J01','Admin','Full-time');</a:t>
            </a:r>
          </a:p>
          <a:p>
            <a:r>
              <a:rPr lang="en-US" sz="1400">
                <a:latin typeface="Oswald"/>
              </a:rPr>
              <a:t>insert into Job values('J02','Planning </a:t>
            </a:r>
            <a:r>
              <a:rPr lang="en-US" sz="1400" err="1">
                <a:latin typeface="Oswald"/>
              </a:rPr>
              <a:t>Engineer','Full</a:t>
            </a:r>
            <a:r>
              <a:rPr lang="en-US" sz="1400">
                <a:latin typeface="Oswald"/>
              </a:rPr>
              <a:t>-time');</a:t>
            </a:r>
          </a:p>
          <a:p>
            <a:r>
              <a:rPr lang="en-US" sz="1400">
                <a:latin typeface="Oswald"/>
              </a:rPr>
              <a:t>insert into Job values('J03','Project </a:t>
            </a:r>
            <a:r>
              <a:rPr lang="en-US" sz="1400" err="1">
                <a:latin typeface="Oswald"/>
              </a:rPr>
              <a:t>Manager','Full</a:t>
            </a:r>
            <a:r>
              <a:rPr lang="en-US" sz="1400">
                <a:latin typeface="Oswald"/>
              </a:rPr>
              <a:t>-time');</a:t>
            </a:r>
          </a:p>
          <a:p>
            <a:r>
              <a:rPr lang="en-US" sz="1400">
                <a:latin typeface="Oswald"/>
              </a:rPr>
              <a:t>insert into Job values('J04','Accountant','Full-time');</a:t>
            </a:r>
          </a:p>
          <a:p>
            <a:r>
              <a:rPr lang="en-US" sz="1400">
                <a:latin typeface="Oswald"/>
              </a:rPr>
              <a:t>insert into Job values('J05','Electrician','Morning');</a:t>
            </a:r>
          </a:p>
          <a:p>
            <a:r>
              <a:rPr lang="en-US" sz="1400">
                <a:latin typeface="Oswald"/>
              </a:rPr>
              <a:t>insert into Job values('J06','Electrician','Evening');</a:t>
            </a:r>
          </a:p>
          <a:p>
            <a:r>
              <a:rPr lang="en-US" sz="1400">
                <a:latin typeface="Oswald"/>
              </a:rPr>
              <a:t>insert into Job values('J07','Electrician','Night');</a:t>
            </a:r>
          </a:p>
          <a:p>
            <a:r>
              <a:rPr lang="en-US" sz="1400">
                <a:latin typeface="Oswald"/>
              </a:rPr>
              <a:t>insert into Job values('J08','Plumber','Morning');</a:t>
            </a:r>
          </a:p>
          <a:p>
            <a:r>
              <a:rPr lang="en-US" sz="1400">
                <a:latin typeface="Oswald"/>
              </a:rPr>
              <a:t>insert into Job values('J09','Plumber','Evening');</a:t>
            </a:r>
          </a:p>
          <a:p>
            <a:r>
              <a:rPr lang="en-US" sz="1400">
                <a:latin typeface="Oswald"/>
              </a:rPr>
              <a:t>insert into Job values('J10','Pumber','Night');</a:t>
            </a:r>
          </a:p>
          <a:p>
            <a:r>
              <a:rPr lang="en-US" sz="1400">
                <a:latin typeface="Oswald"/>
              </a:rPr>
              <a:t>insert into Job values('J11','House </a:t>
            </a:r>
            <a:r>
              <a:rPr lang="en-US" sz="1400" err="1">
                <a:latin typeface="Oswald"/>
              </a:rPr>
              <a:t>Keeping','Morning</a:t>
            </a:r>
            <a:r>
              <a:rPr lang="en-US" sz="1400">
                <a:latin typeface="Oswald"/>
              </a:rPr>
              <a:t>');</a:t>
            </a:r>
          </a:p>
          <a:p>
            <a:r>
              <a:rPr lang="en-US" sz="1400">
                <a:latin typeface="Oswald"/>
              </a:rPr>
              <a:t>insert into Job values('J12','House </a:t>
            </a:r>
            <a:r>
              <a:rPr lang="en-US" sz="1400" err="1">
                <a:latin typeface="Oswald"/>
              </a:rPr>
              <a:t>Keeping','Evening</a:t>
            </a:r>
            <a:r>
              <a:rPr lang="en-US" sz="1400">
                <a:latin typeface="Oswald"/>
              </a:rPr>
              <a:t>');</a:t>
            </a:r>
          </a:p>
          <a:p>
            <a:r>
              <a:rPr lang="en-US" sz="1400">
                <a:latin typeface="Oswald"/>
              </a:rPr>
              <a:t>insert into Job values('J13','House </a:t>
            </a:r>
            <a:r>
              <a:rPr lang="en-US" sz="1400" err="1">
                <a:latin typeface="Oswald"/>
              </a:rPr>
              <a:t>Keeping','Night</a:t>
            </a:r>
            <a:r>
              <a:rPr lang="en-US" sz="1400">
                <a:latin typeface="Oswald"/>
              </a:rPr>
              <a:t>');</a:t>
            </a: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 diagram -Entities</a:t>
            </a:r>
          </a:p>
        </p:txBody>
      </p:sp>
      <p:sp>
        <p:nvSpPr>
          <p:cNvPr id="3" name="Content Placeholder 2"/>
          <p:cNvSpPr>
            <a:spLocks noGrp="1"/>
          </p:cNvSpPr>
          <p:nvPr>
            <p:ph idx="1"/>
          </p:nvPr>
        </p:nvSpPr>
        <p:spPr/>
        <p:txBody>
          <a:bodyPr>
            <a:normAutofit fontScale="67500" lnSpcReduction="20000"/>
          </a:bodyPr>
          <a:lstStyle/>
          <a:p>
            <a:pPr marL="514350" indent="-514350">
              <a:buAutoNum type="arabicPeriod"/>
            </a:pPr>
            <a:endParaRPr lang="en-US" b="1" dirty="0">
              <a:sym typeface="+mn-ea"/>
            </a:endParaRPr>
          </a:p>
          <a:p>
            <a:pPr marL="514350" indent="-514350">
              <a:buAutoNum type="arabicPeriod"/>
            </a:pPr>
            <a:r>
              <a:rPr lang="en-US" b="1" dirty="0">
                <a:sym typeface="+mn-ea"/>
              </a:rPr>
              <a:t>Water Source</a:t>
            </a:r>
            <a:endParaRPr lang="en-US" b="1" dirty="0"/>
          </a:p>
          <a:p>
            <a:pPr marL="514350" indent="-514350">
              <a:buAutoNum type="arabicPeriod"/>
            </a:pPr>
            <a:r>
              <a:rPr lang="en-US" b="1" dirty="0">
                <a:sym typeface="+mn-ea"/>
              </a:rPr>
              <a:t>Sanitation System</a:t>
            </a:r>
            <a:endParaRPr lang="en-US" b="1" dirty="0"/>
          </a:p>
          <a:p>
            <a:pPr marL="514350" indent="-514350">
              <a:buAutoNum type="arabicPeriod"/>
            </a:pPr>
            <a:r>
              <a:rPr lang="en-US" b="1" dirty="0">
                <a:sym typeface="+mn-ea"/>
              </a:rPr>
              <a:t>Employee</a:t>
            </a:r>
            <a:endParaRPr lang="en-US" b="1" dirty="0"/>
          </a:p>
          <a:p>
            <a:pPr marL="514350" indent="-514350">
              <a:buAutoNum type="arabicPeriod"/>
            </a:pPr>
            <a:r>
              <a:rPr lang="en-US" b="1" dirty="0">
                <a:sym typeface="+mn-ea"/>
              </a:rPr>
              <a:t>Authority</a:t>
            </a:r>
            <a:endParaRPr lang="en-US" b="1" dirty="0"/>
          </a:p>
          <a:p>
            <a:pPr marL="514350" indent="-514350">
              <a:buAutoNum type="arabicPeriod"/>
            </a:pPr>
            <a:r>
              <a:rPr lang="en-US" b="1" dirty="0">
                <a:sym typeface="+mn-ea"/>
              </a:rPr>
              <a:t>Operator</a:t>
            </a:r>
            <a:endParaRPr lang="en-US" b="1" dirty="0"/>
          </a:p>
          <a:p>
            <a:pPr marL="514350" indent="-514350">
              <a:buAutoNum type="arabicPeriod"/>
            </a:pPr>
            <a:r>
              <a:rPr lang="en-US" b="1" dirty="0">
                <a:sym typeface="+mn-ea"/>
              </a:rPr>
              <a:t>Families</a:t>
            </a:r>
            <a:endParaRPr lang="en-US" b="1" dirty="0"/>
          </a:p>
          <a:p>
            <a:pPr marL="514350" indent="-514350">
              <a:buAutoNum type="arabicPeriod"/>
            </a:pPr>
            <a:r>
              <a:rPr lang="en-US" b="1" dirty="0">
                <a:sym typeface="+mn-ea"/>
              </a:rPr>
              <a:t>Donor</a:t>
            </a:r>
            <a:endParaRPr lang="en-US" b="1" dirty="0"/>
          </a:p>
          <a:p>
            <a:pPr marL="514350" indent="-514350">
              <a:buAutoNum type="arabicPeriod"/>
            </a:pPr>
            <a:r>
              <a:rPr lang="en-US" b="1" dirty="0">
                <a:sym typeface="+mn-ea"/>
              </a:rPr>
              <a:t>Funds</a:t>
            </a:r>
            <a:endParaRPr lang="en-US" b="1" dirty="0"/>
          </a:p>
          <a:p>
            <a:pPr marL="0" indent="0">
              <a:buNone/>
            </a:pPr>
            <a:endParaRPr lang="en-US" dirty="0"/>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3"/>
          <p:cNvSpPr>
            <a:spLocks noGrp="1" noRot="1" noChangeAspect="1" noMove="1" noResize="1" noEditPoints="1" noAdjustHandles="1" noChangeArrowheads="1" noChangeShapeType="1" noTextEdit="1"/>
          </p:cNvSpPr>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134349" y="1819275"/>
            <a:ext cx="3606137" cy="4222087"/>
          </a:xfrm>
        </p:spPr>
        <p:txBody>
          <a:bodyPr vert="horz" lIns="91440" tIns="45720" rIns="91440" bIns="45720" rtlCol="0" anchor="t">
            <a:normAutofit/>
          </a:bodyPr>
          <a:lstStyle/>
          <a:p>
            <a:r>
              <a:rPr lang="en-US" sz="4100">
                <a:solidFill>
                  <a:srgbClr val="FEFEFE"/>
                </a:solidFill>
                <a:latin typeface="+mj-lt"/>
              </a:rPr>
              <a:t>Sample Data </a:t>
            </a:r>
          </a:p>
        </p:txBody>
      </p:sp>
      <p:sp>
        <p:nvSpPr>
          <p:cNvPr id="8" name="Content Placeholder 7"/>
          <p:cNvSpPr>
            <a:spLocks noGrp="1"/>
          </p:cNvSpPr>
          <p:nvPr>
            <p:ph idx="1"/>
          </p:nvPr>
        </p:nvSpPr>
        <p:spPr>
          <a:xfrm>
            <a:off x="8134349" y="457199"/>
            <a:ext cx="3247652" cy="1362075"/>
          </a:xfrm>
        </p:spPr>
        <p:txBody>
          <a:bodyPr vert="horz" lIns="91440" tIns="45720" rIns="91440" bIns="45720" rtlCol="0" anchor="b">
            <a:normAutofit/>
          </a:bodyPr>
          <a:lstStyle/>
          <a:p>
            <a:pPr marL="0" indent="0">
              <a:buNone/>
            </a:pPr>
            <a:r>
              <a:rPr lang="en-US" sz="1800" b="1" kern="1200">
                <a:solidFill>
                  <a:srgbClr val="FFFFFF"/>
                </a:solidFill>
                <a:latin typeface="+mn-lt"/>
                <a:ea typeface="+mn-ea"/>
                <a:cs typeface="+mn-cs"/>
              </a:rPr>
              <a:t>Job</a:t>
            </a:r>
            <a:r>
              <a:rPr lang="en-US" sz="1800" kern="1200">
                <a:solidFill>
                  <a:srgbClr val="FFFFFF"/>
                </a:solidFill>
                <a:latin typeface="+mn-lt"/>
                <a:ea typeface="+mn-ea"/>
                <a:cs typeface="+mn-cs"/>
              </a:rPr>
              <a:t> </a:t>
            </a:r>
            <a:r>
              <a:rPr lang="en-US" sz="1800" b="1" kern="1200">
                <a:solidFill>
                  <a:srgbClr val="FFFFFF"/>
                </a:solidFill>
                <a:latin typeface="+mn-lt"/>
                <a:ea typeface="+mn-ea"/>
                <a:cs typeface="+mn-cs"/>
              </a:rPr>
              <a:t>Table</a:t>
            </a:r>
            <a:endParaRPr lang="en-US" sz="1800" kern="1200">
              <a:solidFill>
                <a:srgbClr val="FFFFFF"/>
              </a:solidFill>
              <a:latin typeface="+mn-lt"/>
              <a:ea typeface="+mn-ea"/>
              <a:cs typeface="+mn-cs"/>
            </a:endParaRPr>
          </a:p>
        </p:txBody>
      </p:sp>
      <p:pic>
        <p:nvPicPr>
          <p:cNvPr id="5" name="Picture 5" descr="Table&#10;&#10;Description automatically generated"/>
          <p:cNvPicPr>
            <a:picLocks noChangeAspect="1"/>
          </p:cNvPicPr>
          <p:nvPr/>
        </p:nvPicPr>
        <p:blipFill>
          <a:blip r:embed="rId3"/>
          <a:stretch>
            <a:fillRect/>
          </a:stretch>
        </p:blipFill>
        <p:spPr>
          <a:xfrm>
            <a:off x="694205" y="643467"/>
            <a:ext cx="6166583" cy="5397896"/>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err="1">
                <a:latin typeface="Oswald"/>
              </a:rPr>
              <a:t>EmployeeTable</a:t>
            </a:r>
            <a:endParaRPr lang="en-US" err="1"/>
          </a:p>
        </p:txBody>
      </p:sp>
      <p:sp>
        <p:nvSpPr>
          <p:cNvPr id="3" name="Content Placeholder 2"/>
          <p:cNvSpPr>
            <a:spLocks noGrp="1"/>
          </p:cNvSpPr>
          <p:nvPr>
            <p:ph idx="1"/>
          </p:nvPr>
        </p:nvSpPr>
        <p:spPr>
          <a:xfrm>
            <a:off x="71090" y="2869267"/>
            <a:ext cx="10583328" cy="2932021"/>
          </a:xfrm>
        </p:spPr>
        <p:txBody>
          <a:bodyPr vert="horz" lIns="91440" tIns="45720" rIns="91440" bIns="45720" rtlCol="0" anchor="ctr">
            <a:noAutofit/>
          </a:bodyPr>
          <a:lstStyle/>
          <a:p>
            <a:r>
              <a:rPr lang="en-US" sz="1800">
                <a:latin typeface="Times New Roman" panose="02020603050405020304"/>
                <a:ea typeface="Segoe UI" panose="020B0502040204020203"/>
                <a:cs typeface="Segoe UI" panose="020B0502040204020203"/>
              </a:rPr>
              <a:t>create table Employee  ( </a:t>
            </a:r>
            <a:endParaRPr lang="en-US"/>
          </a:p>
          <a:p>
            <a:pPr rtl="0"/>
            <a:r>
              <a:rPr lang="en-US" sz="1800">
                <a:latin typeface="Times New Roman" panose="02020603050405020304"/>
                <a:ea typeface="Segoe UI" panose="020B0502040204020203"/>
                <a:cs typeface="Segoe UI" panose="020B0502040204020203"/>
              </a:rPr>
              <a:t>    </a:t>
            </a:r>
            <a:r>
              <a:rPr lang="en-US" sz="1800" err="1">
                <a:latin typeface="Times New Roman" panose="02020603050405020304"/>
                <a:ea typeface="Segoe UI" panose="020B0502040204020203"/>
                <a:cs typeface="Segoe UI" panose="020B0502040204020203"/>
              </a:rPr>
              <a:t>EmpID</a:t>
            </a:r>
            <a:r>
              <a:rPr lang="en-US" sz="1800">
                <a:latin typeface="Times New Roman" panose="02020603050405020304"/>
                <a:ea typeface="Segoe UI" panose="020B0502040204020203"/>
                <a:cs typeface="Segoe UI" panose="020B0502040204020203"/>
              </a:rPr>
              <a:t> varchar2(4) not null, </a:t>
            </a:r>
          </a:p>
          <a:p>
            <a:pPr rtl="0"/>
            <a:r>
              <a:rPr lang="en-US" sz="1800">
                <a:latin typeface="Times New Roman" panose="02020603050405020304"/>
                <a:ea typeface="Segoe UI" panose="020B0502040204020203"/>
                <a:cs typeface="Segoe UI" panose="020B0502040204020203"/>
              </a:rPr>
              <a:t>    FName varchar2(20),  </a:t>
            </a:r>
          </a:p>
          <a:p>
            <a:pPr rtl="0"/>
            <a:r>
              <a:rPr lang="en-US" sz="1800">
                <a:latin typeface="Times New Roman" panose="02020603050405020304"/>
                <a:ea typeface="Segoe UI" panose="020B0502040204020203"/>
                <a:cs typeface="Segoe UI" panose="020B0502040204020203"/>
              </a:rPr>
              <a:t>    </a:t>
            </a:r>
            <a:r>
              <a:rPr lang="en-US" sz="1800" err="1">
                <a:latin typeface="Times New Roman" panose="02020603050405020304"/>
                <a:ea typeface="Segoe UI" panose="020B0502040204020203"/>
                <a:cs typeface="Segoe UI" panose="020B0502040204020203"/>
              </a:rPr>
              <a:t>LName</a:t>
            </a:r>
            <a:r>
              <a:rPr lang="en-US" sz="1800">
                <a:latin typeface="Times New Roman" panose="02020603050405020304"/>
                <a:ea typeface="Segoe UI" panose="020B0502040204020203"/>
                <a:cs typeface="Segoe UI" panose="020B0502040204020203"/>
              </a:rPr>
              <a:t> varchar2(20),  </a:t>
            </a:r>
          </a:p>
          <a:p>
            <a:pPr rtl="0"/>
            <a:r>
              <a:rPr lang="en-US" sz="1800">
                <a:latin typeface="Times New Roman" panose="02020603050405020304"/>
                <a:ea typeface="Segoe UI" panose="020B0502040204020203"/>
                <a:cs typeface="Segoe UI" panose="020B0502040204020203"/>
              </a:rPr>
              <a:t>    </a:t>
            </a:r>
            <a:r>
              <a:rPr lang="en-US" sz="1800" err="1">
                <a:latin typeface="Times New Roman" panose="02020603050405020304"/>
                <a:ea typeface="Segoe UI" panose="020B0502040204020203"/>
                <a:cs typeface="Segoe UI" panose="020B0502040204020203"/>
              </a:rPr>
              <a:t>EContact</a:t>
            </a:r>
            <a:r>
              <a:rPr lang="en-US" sz="1800">
                <a:latin typeface="Times New Roman" panose="02020603050405020304"/>
                <a:ea typeface="Segoe UI" panose="020B0502040204020203"/>
                <a:cs typeface="Segoe UI" panose="020B0502040204020203"/>
              </a:rPr>
              <a:t> number(10),  </a:t>
            </a:r>
          </a:p>
          <a:p>
            <a:pPr rtl="0"/>
            <a:r>
              <a:rPr lang="en-US" sz="1800">
                <a:latin typeface="Times New Roman" panose="02020603050405020304"/>
                <a:ea typeface="Segoe UI" panose="020B0502040204020203"/>
                <a:cs typeface="Segoe UI" panose="020B0502040204020203"/>
              </a:rPr>
              <a:t>    </a:t>
            </a:r>
            <a:r>
              <a:rPr lang="en-US" sz="1800" err="1">
                <a:latin typeface="Times New Roman" panose="02020603050405020304"/>
                <a:ea typeface="Segoe UI" panose="020B0502040204020203"/>
                <a:cs typeface="Segoe UI" panose="020B0502040204020203"/>
              </a:rPr>
              <a:t>JobCode</a:t>
            </a:r>
            <a:r>
              <a:rPr lang="en-US" sz="1800">
                <a:latin typeface="Times New Roman" panose="02020603050405020304"/>
                <a:ea typeface="Segoe UI" panose="020B0502040204020203"/>
                <a:cs typeface="Segoe UI" panose="020B0502040204020203"/>
              </a:rPr>
              <a:t> varchar2(3),  </a:t>
            </a:r>
          </a:p>
          <a:p>
            <a:pPr rtl="0"/>
            <a:r>
              <a:rPr lang="en-US" sz="1800">
                <a:latin typeface="Times New Roman" panose="02020603050405020304"/>
                <a:ea typeface="Segoe UI" panose="020B0502040204020203"/>
                <a:cs typeface="Segoe UI" panose="020B0502040204020203"/>
              </a:rPr>
              <a:t>    </a:t>
            </a:r>
            <a:r>
              <a:rPr lang="en-US" sz="1800" err="1">
                <a:latin typeface="Times New Roman" panose="02020603050405020304"/>
                <a:ea typeface="Segoe UI" panose="020B0502040204020203"/>
                <a:cs typeface="Segoe UI" panose="020B0502040204020203"/>
              </a:rPr>
              <a:t>Pincode</a:t>
            </a:r>
            <a:r>
              <a:rPr lang="en-US" sz="1800">
                <a:latin typeface="Times New Roman" panose="02020603050405020304"/>
                <a:ea typeface="Segoe UI" panose="020B0502040204020203"/>
                <a:cs typeface="Segoe UI" panose="020B0502040204020203"/>
              </a:rPr>
              <a:t> number(6),  </a:t>
            </a:r>
          </a:p>
          <a:p>
            <a:pPr rtl="0"/>
            <a:r>
              <a:rPr lang="en-US" sz="1800">
                <a:latin typeface="Times New Roman" panose="02020603050405020304"/>
                <a:ea typeface="Segoe UI" panose="020B0502040204020203"/>
                <a:cs typeface="Segoe UI" panose="020B0502040204020203"/>
              </a:rPr>
              <a:t>    constraint </a:t>
            </a:r>
            <a:r>
              <a:rPr lang="en-US" sz="1800" err="1">
                <a:latin typeface="Times New Roman" panose="02020603050405020304"/>
                <a:ea typeface="Segoe UI" panose="020B0502040204020203"/>
                <a:cs typeface="Segoe UI" panose="020B0502040204020203"/>
              </a:rPr>
              <a:t>pk_EmpID</a:t>
            </a:r>
            <a:r>
              <a:rPr lang="en-US" sz="1800">
                <a:latin typeface="Times New Roman" panose="02020603050405020304"/>
                <a:ea typeface="Segoe UI" panose="020B0502040204020203"/>
                <a:cs typeface="Segoe UI" panose="020B0502040204020203"/>
              </a:rPr>
              <a:t> primary key (</a:t>
            </a:r>
            <a:r>
              <a:rPr lang="en-US" sz="1800" err="1">
                <a:latin typeface="Times New Roman" panose="02020603050405020304"/>
                <a:ea typeface="Segoe UI" panose="020B0502040204020203"/>
                <a:cs typeface="Segoe UI" panose="020B0502040204020203"/>
              </a:rPr>
              <a:t>EmpID</a:t>
            </a:r>
            <a:r>
              <a:rPr lang="en-US" sz="1800">
                <a:latin typeface="Times New Roman" panose="02020603050405020304"/>
                <a:ea typeface="Segoe UI" panose="020B0502040204020203"/>
                <a:cs typeface="Segoe UI" panose="020B0502040204020203"/>
              </a:rPr>
              <a:t>),  </a:t>
            </a:r>
          </a:p>
          <a:p>
            <a:pPr rtl="0"/>
            <a:r>
              <a:rPr lang="en-US" sz="1800">
                <a:latin typeface="Times New Roman" panose="02020603050405020304"/>
                <a:ea typeface="Segoe UI" panose="020B0502040204020203"/>
                <a:cs typeface="Segoe UI" panose="020B0502040204020203"/>
              </a:rPr>
              <a:t>    constraint </a:t>
            </a:r>
            <a:r>
              <a:rPr lang="en-US" sz="1800" err="1">
                <a:latin typeface="Times New Roman" panose="02020603050405020304"/>
                <a:ea typeface="Segoe UI" panose="020B0502040204020203"/>
                <a:cs typeface="Segoe UI" panose="020B0502040204020203"/>
              </a:rPr>
              <a:t>fk_JobCode</a:t>
            </a:r>
            <a:r>
              <a:rPr lang="en-US" sz="1800">
                <a:latin typeface="Times New Roman" panose="02020603050405020304"/>
                <a:ea typeface="Segoe UI" panose="020B0502040204020203"/>
                <a:cs typeface="Segoe UI" panose="020B0502040204020203"/>
              </a:rPr>
              <a:t> FOREIGN KEY(</a:t>
            </a:r>
            <a:r>
              <a:rPr lang="en-US" sz="1800" err="1">
                <a:latin typeface="Times New Roman" panose="02020603050405020304"/>
                <a:ea typeface="Segoe UI" panose="020B0502040204020203"/>
                <a:cs typeface="Segoe UI" panose="020B0502040204020203"/>
              </a:rPr>
              <a:t>JobCode</a:t>
            </a:r>
            <a:r>
              <a:rPr lang="en-US" sz="1800">
                <a:latin typeface="Times New Roman" panose="02020603050405020304"/>
                <a:ea typeface="Segoe UI" panose="020B0502040204020203"/>
                <a:cs typeface="Segoe UI" panose="020B0502040204020203"/>
              </a:rPr>
              <a:t>) REFERENCES Job(</a:t>
            </a:r>
            <a:r>
              <a:rPr lang="en-US" sz="1800" err="1">
                <a:latin typeface="Times New Roman" panose="02020603050405020304"/>
                <a:ea typeface="Segoe UI" panose="020B0502040204020203"/>
                <a:cs typeface="Segoe UI" panose="020B0502040204020203"/>
              </a:rPr>
              <a:t>JobCode</a:t>
            </a:r>
            <a:r>
              <a:rPr lang="en-US" sz="1800">
                <a:latin typeface="Times New Roman" panose="02020603050405020304"/>
                <a:ea typeface="Segoe UI" panose="020B0502040204020203"/>
                <a:cs typeface="Segoe UI" panose="020B0502040204020203"/>
              </a:rPr>
              <a:t>),  </a:t>
            </a:r>
          </a:p>
          <a:p>
            <a:r>
              <a:rPr lang="en-US" sz="1800">
                <a:latin typeface="Times New Roman" panose="02020603050405020304"/>
                <a:ea typeface="Segoe UI" panose="020B0502040204020203"/>
                <a:cs typeface="Segoe UI" panose="020B0502040204020203"/>
              </a:rPr>
              <a:t>    constraint </a:t>
            </a:r>
            <a:r>
              <a:rPr lang="en-US" sz="1800" err="1">
                <a:latin typeface="Times New Roman" panose="02020603050405020304"/>
                <a:ea typeface="Segoe UI" panose="020B0502040204020203"/>
                <a:cs typeface="Segoe UI" panose="020B0502040204020203"/>
              </a:rPr>
              <a:t>fk_Pincode</a:t>
            </a:r>
            <a:r>
              <a:rPr lang="en-US" sz="1800">
                <a:latin typeface="Times New Roman" panose="02020603050405020304"/>
                <a:ea typeface="Segoe UI" panose="020B0502040204020203"/>
                <a:cs typeface="Segoe UI" panose="020B0502040204020203"/>
              </a:rPr>
              <a:t> FOREIGN KEY(</a:t>
            </a:r>
            <a:r>
              <a:rPr lang="en-US" sz="1800" err="1">
                <a:latin typeface="Times New Roman" panose="02020603050405020304"/>
                <a:ea typeface="Segoe UI" panose="020B0502040204020203"/>
                <a:cs typeface="Segoe UI" panose="020B0502040204020203"/>
              </a:rPr>
              <a:t>Pincode</a:t>
            </a:r>
            <a:r>
              <a:rPr lang="en-US" sz="1800">
                <a:latin typeface="Times New Roman" panose="02020603050405020304"/>
                <a:ea typeface="Segoe UI" panose="020B0502040204020203"/>
                <a:cs typeface="Segoe UI" panose="020B0502040204020203"/>
              </a:rPr>
              <a:t>) REFERENCES Location(</a:t>
            </a:r>
            <a:r>
              <a:rPr lang="en-US" sz="1800" err="1">
                <a:latin typeface="Times New Roman" panose="02020603050405020304"/>
                <a:ea typeface="Segoe UI" panose="020B0502040204020203"/>
                <a:cs typeface="Segoe UI" panose="020B0502040204020203"/>
              </a:rPr>
              <a:t>Pincode</a:t>
            </a:r>
            <a:r>
              <a:rPr lang="en-US" sz="1800">
                <a:latin typeface="Times New Roman" panose="02020603050405020304"/>
                <a:ea typeface="Segoe UI" panose="020B0502040204020203"/>
                <a:cs typeface="Segoe UI" panose="020B0502040204020203"/>
              </a:rPr>
              <a:t>)  </a:t>
            </a:r>
          </a:p>
          <a:p>
            <a:r>
              <a:rPr lang="en-US" sz="1800">
                <a:latin typeface="Times New Roman" panose="02020603050405020304"/>
                <a:ea typeface="Segoe UI" panose="020B0502040204020203"/>
                <a:cs typeface="Segoe UI" panose="020B0502040204020203"/>
              </a:rPr>
              <a:t>)</a:t>
            </a:r>
            <a:endParaRPr lang="en-US"/>
          </a:p>
          <a:p>
            <a:pPr rtl="0"/>
            <a:endParaRPr lang="en-US" sz="1800">
              <a:latin typeface="Times New Roman" panose="02020603050405020304"/>
              <a:cs typeface="Segoe UI" panose="020B0502040204020203"/>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EmployeeTable</a:t>
            </a:r>
            <a:endParaRPr lang="en-US" err="1"/>
          </a:p>
        </p:txBody>
      </p:sp>
      <p:sp>
        <p:nvSpPr>
          <p:cNvPr id="3" name="Content Placeholder 2"/>
          <p:cNvSpPr>
            <a:spLocks noGrp="1"/>
          </p:cNvSpPr>
          <p:nvPr>
            <p:ph idx="1"/>
          </p:nvPr>
        </p:nvSpPr>
        <p:spPr>
          <a:xfrm>
            <a:off x="617429" y="2581721"/>
            <a:ext cx="10554574" cy="3636511"/>
          </a:xfrm>
        </p:spPr>
        <p:txBody>
          <a:bodyPr>
            <a:normAutofit fontScale="55000" lnSpcReduction="20000"/>
          </a:bodyPr>
          <a:lstStyle/>
          <a:p>
            <a:r>
              <a:rPr lang="en-US">
                <a:latin typeface="Oswald"/>
              </a:rPr>
              <a:t>insert into Employee values('E001','Ashwin','Venkatesan',9867564361,'J01',641105);</a:t>
            </a:r>
          </a:p>
          <a:p>
            <a:r>
              <a:rPr lang="en-US"/>
              <a:t>insert into Employee values('E002','Senthi','kumar',8985663421,'J05',641041);</a:t>
            </a:r>
          </a:p>
          <a:p>
            <a:r>
              <a:rPr lang="en-US"/>
              <a:t>insert into Employee values('E003','Ganesh','Iyer',9676415267,'J07',641062);</a:t>
            </a:r>
          </a:p>
          <a:p>
            <a:r>
              <a:rPr lang="en-US"/>
              <a:t>insert into Employee values('E004','Suresh','Nair',9989432678,'J04',635602);</a:t>
            </a:r>
          </a:p>
          <a:p>
            <a:r>
              <a:rPr lang="en-US"/>
              <a:t>insert into Employee values('E005','Rama','Rao',8884587239,'J06',641605);</a:t>
            </a:r>
          </a:p>
          <a:p>
            <a:r>
              <a:rPr lang="en-US"/>
              <a:t>insert into Employee values('E006','Ashwin','Raman',9876523465,'J02',609503);</a:t>
            </a:r>
          </a:p>
          <a:p>
            <a:r>
              <a:rPr lang="en-US"/>
              <a:t>insert into Employee values('E007','Ramachandra','Iyer',9987643257,'J08',641112);</a:t>
            </a:r>
          </a:p>
          <a:p>
            <a:r>
              <a:rPr lang="en-US"/>
              <a:t>insert into Employee values('E008','Deva','Pillai',9876345656,'J04',621702);</a:t>
            </a:r>
          </a:p>
          <a:p>
            <a:r>
              <a:rPr lang="en-US"/>
              <a:t>insert into Employee values('E009','Dharun','Venkatesah',6308456579,'J03',626126);</a:t>
            </a:r>
          </a:p>
          <a:p>
            <a:r>
              <a:rPr lang="en-US"/>
              <a:t>insert into Employee values('E0010','Kavin','Thevar',9441343733,'J09',641655);</a:t>
            </a:r>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7"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p:cNvSpPr>
            <a:spLocks noGrp="1" noRot="1" noChangeAspect="1" noMove="1" noResize="1" noEditPoints="1" noAdjustHandles="1" noChangeArrowheads="1" noChangeShapeType="1" noTextEdit="1"/>
          </p:cNvSpPr>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latin typeface="+mj-lt"/>
              </a:rPr>
              <a:t>Sample Data </a:t>
            </a:r>
          </a:p>
        </p:txBody>
      </p:sp>
      <p:sp>
        <p:nvSpPr>
          <p:cNvPr id="3" name="Content Placeholder 2"/>
          <p:cNvSpPr>
            <a:spLocks noGrp="1"/>
          </p:cNvSpPr>
          <p:nvPr>
            <p:ph idx="1"/>
          </p:nvPr>
        </p:nvSpPr>
        <p:spPr>
          <a:xfrm>
            <a:off x="451514" y="5825437"/>
            <a:ext cx="10930487" cy="469185"/>
          </a:xfrm>
        </p:spPr>
        <p:txBody>
          <a:bodyPr vert="horz" lIns="91440" tIns="45720" rIns="91440" bIns="45720" rtlCol="0" anchor="t">
            <a:normAutofit/>
          </a:bodyPr>
          <a:lstStyle/>
          <a:p>
            <a:pPr marL="0" indent="0">
              <a:buNone/>
            </a:pPr>
            <a:r>
              <a:rPr lang="en-US" sz="2000" b="1" kern="1200">
                <a:solidFill>
                  <a:srgbClr val="FFFFFF"/>
                </a:solidFill>
                <a:latin typeface="+mn-lt"/>
                <a:ea typeface="+mn-ea"/>
                <a:cs typeface="+mn-cs"/>
              </a:rPr>
              <a:t>Employee</a:t>
            </a:r>
            <a:r>
              <a:rPr lang="en-US" sz="2000" kern="1200">
                <a:solidFill>
                  <a:srgbClr val="FFFFFF"/>
                </a:solidFill>
                <a:latin typeface="+mn-lt"/>
                <a:ea typeface="+mn-ea"/>
                <a:cs typeface="+mn-cs"/>
              </a:rPr>
              <a:t> </a:t>
            </a:r>
            <a:r>
              <a:rPr lang="en-US" sz="2000" b="1" kern="1200">
                <a:solidFill>
                  <a:srgbClr val="FFFFFF"/>
                </a:solidFill>
                <a:latin typeface="+mn-lt"/>
                <a:ea typeface="+mn-ea"/>
                <a:cs typeface="+mn-cs"/>
              </a:rPr>
              <a:t>Table</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2"/>
          <a:stretch>
            <a:fillRect/>
          </a:stretch>
        </p:blipFill>
        <p:spPr>
          <a:xfrm>
            <a:off x="1112873" y="447675"/>
            <a:ext cx="9618121" cy="4074672"/>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err="1">
                <a:latin typeface="Oswald"/>
              </a:rPr>
              <a:t>WaterSourceTable</a:t>
            </a:r>
            <a:endParaRPr lang="en-US" err="1"/>
          </a:p>
        </p:txBody>
      </p:sp>
      <p:sp>
        <p:nvSpPr>
          <p:cNvPr id="3" name="Content Placeholder 2"/>
          <p:cNvSpPr>
            <a:spLocks noGrp="1"/>
          </p:cNvSpPr>
          <p:nvPr>
            <p:ph idx="1"/>
          </p:nvPr>
        </p:nvSpPr>
        <p:spPr>
          <a:xfrm>
            <a:off x="603052" y="2667985"/>
            <a:ext cx="10554574" cy="3636511"/>
          </a:xfrm>
        </p:spPr>
        <p:txBody>
          <a:bodyPr>
            <a:normAutofit fontScale="55000" lnSpcReduction="20000"/>
          </a:bodyPr>
          <a:lstStyle/>
          <a:p>
            <a:r>
              <a:rPr lang="en-US">
                <a:latin typeface="Oswald"/>
              </a:rPr>
              <a:t>create table </a:t>
            </a:r>
            <a:r>
              <a:rPr lang="en-US" err="1">
                <a:latin typeface="Oswald"/>
              </a:rPr>
              <a:t>WaterSource</a:t>
            </a:r>
            <a:r>
              <a:rPr lang="en-US">
                <a:latin typeface="Oswald"/>
              </a:rPr>
              <a:t> </a:t>
            </a:r>
          </a:p>
          <a:p>
            <a:r>
              <a:rPr lang="en-US">
                <a:latin typeface="Oswald"/>
              </a:rPr>
              <a:t>(</a:t>
            </a:r>
          </a:p>
          <a:p>
            <a:r>
              <a:rPr lang="en-US"/>
              <a:t>    WSID varchar2(4) not null,</a:t>
            </a:r>
          </a:p>
          <a:p>
            <a:r>
              <a:rPr lang="en-US">
                <a:latin typeface="Oswald"/>
              </a:rPr>
              <a:t>    </a:t>
            </a:r>
            <a:r>
              <a:rPr lang="en-US" err="1">
                <a:latin typeface="Oswald"/>
              </a:rPr>
              <a:t>WStatus</a:t>
            </a:r>
            <a:r>
              <a:rPr lang="en-US">
                <a:latin typeface="Oswald"/>
              </a:rPr>
              <a:t> varchar2(15), </a:t>
            </a:r>
          </a:p>
          <a:p>
            <a:r>
              <a:rPr lang="en-US"/>
              <a:t>    </a:t>
            </a:r>
            <a:r>
              <a:rPr lang="en-US" err="1"/>
              <a:t>WEstimation</a:t>
            </a:r>
            <a:r>
              <a:rPr lang="en-US"/>
              <a:t> number(7), </a:t>
            </a:r>
          </a:p>
          <a:p>
            <a:r>
              <a:rPr lang="en-US"/>
              <a:t>    </a:t>
            </a:r>
            <a:r>
              <a:rPr lang="en-US" err="1"/>
              <a:t>WCapacity</a:t>
            </a:r>
            <a:r>
              <a:rPr lang="en-US"/>
              <a:t> number(6), </a:t>
            </a:r>
          </a:p>
          <a:p>
            <a:r>
              <a:rPr lang="en-US"/>
              <a:t>    </a:t>
            </a:r>
            <a:r>
              <a:rPr lang="en-US" err="1"/>
              <a:t>Pincode</a:t>
            </a:r>
            <a:r>
              <a:rPr lang="en-US"/>
              <a:t> number(6), </a:t>
            </a:r>
          </a:p>
          <a:p>
            <a:r>
              <a:rPr lang="en-US"/>
              <a:t>    constraint </a:t>
            </a:r>
            <a:r>
              <a:rPr lang="en-US" err="1"/>
              <a:t>pk_WSID</a:t>
            </a:r>
            <a:r>
              <a:rPr lang="en-US"/>
              <a:t> primary key (WSID), </a:t>
            </a:r>
          </a:p>
          <a:p>
            <a:r>
              <a:rPr lang="en-US"/>
              <a:t>    constraint fk_WPincode FOREIGN KEY(Pincode) REFERENCES Location(Pincode) </a:t>
            </a:r>
          </a:p>
          <a:p>
            <a:r>
              <a:rPr lang="en-US"/>
              <a:t>)</a:t>
            </a:r>
          </a:p>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WaterSourceTable</a:t>
            </a:r>
            <a:endParaRPr lang="en-US" err="1"/>
          </a:p>
        </p:txBody>
      </p:sp>
      <p:sp>
        <p:nvSpPr>
          <p:cNvPr id="3" name="Content Placeholder 2"/>
          <p:cNvSpPr>
            <a:spLocks noGrp="1"/>
          </p:cNvSpPr>
          <p:nvPr>
            <p:ph idx="1"/>
          </p:nvPr>
        </p:nvSpPr>
        <p:spPr>
          <a:xfrm>
            <a:off x="516787" y="2552966"/>
            <a:ext cx="10554574" cy="3636511"/>
          </a:xfrm>
        </p:spPr>
        <p:txBody>
          <a:bodyPr>
            <a:normAutofit/>
          </a:bodyPr>
          <a:lstStyle/>
          <a:p>
            <a:r>
              <a:rPr lang="en-US" sz="2400">
                <a:latin typeface="Oswald"/>
              </a:rPr>
              <a:t>insert into </a:t>
            </a:r>
            <a:r>
              <a:rPr lang="en-US" sz="2400" err="1">
                <a:latin typeface="Oswald"/>
              </a:rPr>
              <a:t>WaterSource</a:t>
            </a:r>
            <a:r>
              <a:rPr lang="en-US" sz="2400">
                <a:latin typeface="Oswald"/>
              </a:rPr>
              <a:t> values('W002','Constructed',5261510,120000,641041);</a:t>
            </a:r>
          </a:p>
          <a:p>
            <a:r>
              <a:rPr lang="en-US" sz="2400">
                <a:latin typeface="Oswald"/>
              </a:rPr>
              <a:t>insert into WaterSource values('W003','Constructed',4500000,55000,641062);</a:t>
            </a:r>
          </a:p>
          <a:p>
            <a:r>
              <a:rPr lang="en-US" sz="2400">
                <a:latin typeface="Oswald"/>
              </a:rPr>
              <a:t>insert into WaterSource values('W005','Constructed',5400000,75000,641605);</a:t>
            </a:r>
          </a:p>
          <a:p>
            <a:r>
              <a:rPr lang="en-US" sz="2400">
                <a:latin typeface="Oswald"/>
              </a:rPr>
              <a:t>insert into </a:t>
            </a:r>
            <a:r>
              <a:rPr lang="en-US" sz="2400" err="1">
                <a:latin typeface="Oswald"/>
              </a:rPr>
              <a:t>WaterSource</a:t>
            </a:r>
            <a:r>
              <a:rPr lang="en-US" sz="2400">
                <a:latin typeface="Oswald"/>
              </a:rPr>
              <a:t> values('W007','Constructed',7500000,150000,641112);</a:t>
            </a:r>
          </a:p>
          <a:p>
            <a:r>
              <a:rPr lang="en-US" sz="2400">
                <a:latin typeface="Oswald"/>
              </a:rPr>
              <a:t>insert into WaterSource values('W008','Constructed',7000000,135000,621702);</a:t>
            </a:r>
          </a:p>
          <a:p>
            <a:endParaRPr lang="en-US" sz="2400">
              <a:latin typeface="Oswald"/>
            </a:endParaRPr>
          </a:p>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p:cNvSpPr>
            <a:spLocks noGrp="1" noRot="1" noChangeAspect="1" noMove="1" noResize="1" noEditPoints="1" noAdjustHandles="1" noChangeArrowheads="1" noChangeShapeType="1" noTextEdit="1"/>
          </p:cNvSpPr>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51514" y="1800225"/>
            <a:ext cx="3444211" cy="4241136"/>
          </a:xfrm>
        </p:spPr>
        <p:txBody>
          <a:bodyPr vert="horz" lIns="91440" tIns="45720" rIns="91440" bIns="45720" rtlCol="0" anchor="t">
            <a:normAutofit/>
          </a:bodyPr>
          <a:lstStyle/>
          <a:p>
            <a:r>
              <a:rPr lang="en-US">
                <a:solidFill>
                  <a:srgbClr val="FEFEFE"/>
                </a:solidFill>
                <a:latin typeface="+mj-lt"/>
              </a:rPr>
              <a:t>Sample Data </a:t>
            </a:r>
          </a:p>
        </p:txBody>
      </p:sp>
      <p:sp>
        <p:nvSpPr>
          <p:cNvPr id="3" name="Content Placeholder 2"/>
          <p:cNvSpPr>
            <a:spLocks noGrp="1"/>
          </p:cNvSpPr>
          <p:nvPr>
            <p:ph idx="1"/>
          </p:nvPr>
        </p:nvSpPr>
        <p:spPr>
          <a:xfrm>
            <a:off x="451514" y="457198"/>
            <a:ext cx="3444211" cy="1343025"/>
          </a:xfrm>
        </p:spPr>
        <p:txBody>
          <a:bodyPr vert="horz" lIns="91440" tIns="45720" rIns="91440" bIns="45720" rtlCol="0" anchor="b">
            <a:normAutofit/>
          </a:bodyPr>
          <a:lstStyle/>
          <a:p>
            <a:pPr marL="0" indent="0">
              <a:buNone/>
            </a:pPr>
            <a:r>
              <a:rPr lang="en-US" sz="2000" b="1" kern="1200">
                <a:solidFill>
                  <a:srgbClr val="FFFFFF"/>
                </a:solidFill>
                <a:latin typeface="+mn-lt"/>
                <a:ea typeface="+mn-ea"/>
                <a:cs typeface="+mn-cs"/>
              </a:rPr>
              <a:t>WaterSource Table </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3"/>
          <a:stretch>
            <a:fillRect/>
          </a:stretch>
        </p:blipFill>
        <p:spPr>
          <a:xfrm>
            <a:off x="5280472" y="1800076"/>
            <a:ext cx="6268062" cy="3084675"/>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err="1">
                <a:latin typeface="Oswald"/>
              </a:rPr>
              <a:t>WaterUsage</a:t>
            </a:r>
            <a:r>
              <a:rPr lang="en-US" b="0">
                <a:latin typeface="Oswald"/>
              </a:rPr>
              <a:t> </a:t>
            </a:r>
            <a:r>
              <a:rPr lang="en-US">
                <a:latin typeface="Oswald"/>
              </a:rPr>
              <a:t>Table</a:t>
            </a:r>
            <a:endParaRPr lang="en-US" err="1"/>
          </a:p>
        </p:txBody>
      </p:sp>
      <p:sp>
        <p:nvSpPr>
          <p:cNvPr id="3" name="Content Placeholder 2"/>
          <p:cNvSpPr>
            <a:spLocks noGrp="1"/>
          </p:cNvSpPr>
          <p:nvPr>
            <p:ph idx="1"/>
          </p:nvPr>
        </p:nvSpPr>
        <p:spPr>
          <a:xfrm>
            <a:off x="674938" y="2696739"/>
            <a:ext cx="10554574" cy="3636511"/>
          </a:xfrm>
        </p:spPr>
        <p:txBody>
          <a:bodyPr>
            <a:normAutofit fontScale="62500" lnSpcReduction="20000"/>
          </a:bodyPr>
          <a:lstStyle/>
          <a:p>
            <a:r>
              <a:rPr lang="en-US">
                <a:latin typeface="Oswald"/>
              </a:rPr>
              <a:t>create table </a:t>
            </a:r>
            <a:r>
              <a:rPr lang="en-US" err="1">
                <a:latin typeface="Oswald"/>
              </a:rPr>
              <a:t>WaterUsage</a:t>
            </a:r>
            <a:r>
              <a:rPr lang="en-US">
                <a:latin typeface="Oswald"/>
              </a:rPr>
              <a:t> </a:t>
            </a:r>
          </a:p>
          <a:p>
            <a:r>
              <a:rPr lang="en-US"/>
              <a:t>(</a:t>
            </a:r>
          </a:p>
          <a:p>
            <a:r>
              <a:rPr lang="en-US"/>
              <a:t>    WSID varchar2(4) not null,</a:t>
            </a:r>
          </a:p>
          <a:p>
            <a:r>
              <a:rPr lang="en-US"/>
              <a:t>    MONTH varchar2(10) not null, </a:t>
            </a:r>
          </a:p>
          <a:p>
            <a:r>
              <a:rPr lang="en-US"/>
              <a:t>    YEAR number(4) not null, </a:t>
            </a:r>
          </a:p>
          <a:p>
            <a:r>
              <a:rPr lang="en-US"/>
              <a:t>    USAGE number(6), </a:t>
            </a:r>
          </a:p>
          <a:p>
            <a:r>
              <a:rPr lang="en-US"/>
              <a:t>    constraint </a:t>
            </a:r>
            <a:r>
              <a:rPr lang="en-US" err="1"/>
              <a:t>pk_WSID_MONTH_YEAR</a:t>
            </a:r>
            <a:r>
              <a:rPr lang="en-US"/>
              <a:t> primary key (WSID, MONTH, YEAR), </a:t>
            </a:r>
          </a:p>
          <a:p>
            <a:r>
              <a:rPr lang="en-US"/>
              <a:t>    constraint fk_WSID FOREIGN KEY(WSID) REFERENCES WaterSource(WSID) </a:t>
            </a:r>
          </a:p>
          <a:p>
            <a:r>
              <a:rPr lang="en-US"/>
              <a:t>)</a:t>
            </a:r>
          </a:p>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WaterUsageTable</a:t>
            </a:r>
            <a:endParaRPr lang="en-US" err="1"/>
          </a:p>
        </p:txBody>
      </p:sp>
      <p:sp>
        <p:nvSpPr>
          <p:cNvPr id="3" name="Content Placeholder 2"/>
          <p:cNvSpPr>
            <a:spLocks noGrp="1"/>
          </p:cNvSpPr>
          <p:nvPr>
            <p:ph idx="1"/>
          </p:nvPr>
        </p:nvSpPr>
        <p:spPr>
          <a:xfrm>
            <a:off x="603052" y="2552966"/>
            <a:ext cx="10554574" cy="3636511"/>
          </a:xfrm>
        </p:spPr>
        <p:txBody>
          <a:bodyPr>
            <a:normAutofit fontScale="55000" lnSpcReduction="20000"/>
          </a:bodyPr>
          <a:lstStyle/>
          <a:p>
            <a:r>
              <a:rPr lang="en-US"/>
              <a:t>insert into WaterUsage values('W002','January',2020,20000);</a:t>
            </a:r>
          </a:p>
          <a:p>
            <a:r>
              <a:rPr lang="en-US"/>
              <a:t>insert into </a:t>
            </a:r>
            <a:r>
              <a:rPr lang="en-US" err="1"/>
              <a:t>WaterUsage</a:t>
            </a:r>
            <a:r>
              <a:rPr lang="en-US"/>
              <a:t> values('W007','March',2020,30000);</a:t>
            </a:r>
          </a:p>
          <a:p>
            <a:r>
              <a:rPr lang="en-US"/>
              <a:t>insert into </a:t>
            </a:r>
            <a:r>
              <a:rPr lang="en-US" err="1"/>
              <a:t>WaterUsage</a:t>
            </a:r>
            <a:r>
              <a:rPr lang="en-US"/>
              <a:t> values('W008','November',2020,25000);</a:t>
            </a:r>
          </a:p>
          <a:p>
            <a:r>
              <a:rPr lang="en-US"/>
              <a:t>insert into </a:t>
            </a:r>
            <a:r>
              <a:rPr lang="en-US" err="1"/>
              <a:t>WaterUsage</a:t>
            </a:r>
            <a:r>
              <a:rPr lang="en-US"/>
              <a:t> values('W002','February',2020,9000);</a:t>
            </a:r>
          </a:p>
          <a:p>
            <a:r>
              <a:rPr lang="en-US"/>
              <a:t>insert into </a:t>
            </a:r>
            <a:r>
              <a:rPr lang="en-US" err="1"/>
              <a:t>WaterUsage</a:t>
            </a:r>
            <a:r>
              <a:rPr lang="en-US"/>
              <a:t> values('W008','January',2020,30000);</a:t>
            </a:r>
          </a:p>
          <a:p>
            <a:r>
              <a:rPr lang="en-US"/>
              <a:t>insert into </a:t>
            </a:r>
            <a:r>
              <a:rPr lang="en-US" err="1"/>
              <a:t>WaterUsage</a:t>
            </a:r>
            <a:r>
              <a:rPr lang="en-US"/>
              <a:t> values('W002','April',2020,25000);</a:t>
            </a:r>
          </a:p>
          <a:p>
            <a:r>
              <a:rPr lang="en-US"/>
              <a:t>insert into </a:t>
            </a:r>
            <a:r>
              <a:rPr lang="en-US" err="1"/>
              <a:t>WaterUsage</a:t>
            </a:r>
            <a:r>
              <a:rPr lang="en-US"/>
              <a:t> values('W007','February',2020,17000);</a:t>
            </a:r>
          </a:p>
          <a:p>
            <a:r>
              <a:rPr lang="en-US"/>
              <a:t>insert into </a:t>
            </a:r>
            <a:r>
              <a:rPr lang="en-US" err="1"/>
              <a:t>WaterUsage</a:t>
            </a:r>
            <a:r>
              <a:rPr lang="en-US"/>
              <a:t> values('W007','September',2020,22000);</a:t>
            </a:r>
          </a:p>
          <a:p>
            <a:r>
              <a:rPr lang="en-US"/>
              <a:t>insert into </a:t>
            </a:r>
            <a:r>
              <a:rPr lang="en-US" err="1"/>
              <a:t>WaterUsage</a:t>
            </a:r>
            <a:r>
              <a:rPr lang="en-US"/>
              <a:t> values('W008','June',2020,15000);</a:t>
            </a:r>
          </a:p>
          <a:p>
            <a:r>
              <a:rPr lang="en-US"/>
              <a:t>insert into </a:t>
            </a:r>
            <a:r>
              <a:rPr lang="en-US" err="1"/>
              <a:t>WaterUsage</a:t>
            </a:r>
            <a:r>
              <a:rPr lang="en-US"/>
              <a:t> values('W002','July',2020,21000);</a:t>
            </a:r>
          </a:p>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2" y="639097"/>
            <a:ext cx="3211392" cy="3781101"/>
          </a:xfrm>
        </p:spPr>
        <p:txBody>
          <a:bodyPr vert="horz" lIns="91440" tIns="45720" rIns="91440" bIns="45720" rtlCol="0" anchor="b">
            <a:normAutofit/>
          </a:bodyPr>
          <a:lstStyle/>
          <a:p>
            <a:r>
              <a:rPr lang="en-US" sz="5400">
                <a:solidFill>
                  <a:srgbClr val="FEFEFE"/>
                </a:solidFill>
                <a:latin typeface="+mj-lt"/>
              </a:rPr>
              <a:t>Sample Data </a:t>
            </a:r>
          </a:p>
        </p:txBody>
      </p:sp>
      <p:sp>
        <p:nvSpPr>
          <p:cNvPr id="11" name="Freeform: Shape 10"/>
          <p:cNvSpPr>
            <a:spLocks noGrp="1" noRot="1" noChangeAspect="1" noMove="1" noResize="1" noEditPoints="1" noAdjustHandles="1" noChangeArrowheads="1" noChangeShapeType="1" noTextEdit="1"/>
          </p:cNvSpPr>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10001" y="5280847"/>
            <a:ext cx="3211393" cy="785656"/>
          </a:xfrm>
        </p:spPr>
        <p:txBody>
          <a:bodyPr vert="horz" lIns="91440" tIns="45720" rIns="91440" bIns="45720" rtlCol="0" anchor="t">
            <a:normAutofit/>
          </a:bodyPr>
          <a:lstStyle/>
          <a:p>
            <a:pPr marL="0" indent="0">
              <a:buNone/>
            </a:pPr>
            <a:r>
              <a:rPr lang="en-US" sz="2000" b="1" kern="1200">
                <a:solidFill>
                  <a:srgbClr val="FFFFFF"/>
                </a:solidFill>
                <a:latin typeface="+mn-lt"/>
                <a:ea typeface="+mn-ea"/>
                <a:cs typeface="+mn-cs"/>
              </a:rPr>
              <a:t>WaterUsage Table </a:t>
            </a:r>
            <a:endParaRPr lang="en-US" sz="2000" kern="1200">
              <a:solidFill>
                <a:srgbClr val="FFFFFF"/>
              </a:solidFill>
              <a:latin typeface="+mn-lt"/>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a:spLocks noGrp="1" noRot="1" noChangeAspect="1" noMove="1" noResize="1" noEditPoints="1" noAdjustHandles="1" noChangeArrowheads="1" noChangeShapeType="1" noTextEdit="1"/>
          </p:cNvSpPr>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 Excel&#10;&#10;Description automatically generated"/>
          <p:cNvPicPr>
            <a:picLocks noChangeAspect="1"/>
          </p:cNvPicPr>
          <p:nvPr/>
        </p:nvPicPr>
        <p:blipFill>
          <a:blip r:embed="rId2"/>
          <a:stretch>
            <a:fillRect/>
          </a:stretch>
        </p:blipFill>
        <p:spPr>
          <a:xfrm>
            <a:off x="5612118" y="1613795"/>
            <a:ext cx="5630441" cy="360070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 diagram - Attributes</a:t>
            </a:r>
          </a:p>
        </p:txBody>
      </p:sp>
      <p:sp>
        <p:nvSpPr>
          <p:cNvPr id="3" name="Content Placeholder 2"/>
          <p:cNvSpPr>
            <a:spLocks noGrp="1"/>
          </p:cNvSpPr>
          <p:nvPr>
            <p:ph idx="1"/>
          </p:nvPr>
        </p:nvSpPr>
        <p:spPr/>
        <p:txBody>
          <a:bodyPr>
            <a:normAutofit lnSpcReduction="10000"/>
          </a:bodyPr>
          <a:lstStyle/>
          <a:p>
            <a:pPr marL="0" indent="0">
              <a:buNone/>
            </a:pPr>
            <a:r>
              <a:rPr lang="en-US" b="1" dirty="0">
                <a:sym typeface="+mn-ea"/>
              </a:rPr>
              <a:t>1. Water Sources</a:t>
            </a:r>
            <a:endParaRPr lang="en-US" b="1" dirty="0"/>
          </a:p>
          <a:p>
            <a:r>
              <a:rPr lang="en-US" b="1" dirty="0">
                <a:sym typeface="+mn-ea"/>
              </a:rPr>
              <a:t>WSID – Primary Key</a:t>
            </a:r>
            <a:endParaRPr lang="en-US" b="1" dirty="0"/>
          </a:p>
          <a:p>
            <a:r>
              <a:rPr lang="en-US" b="1" dirty="0">
                <a:sym typeface="+mn-ea"/>
              </a:rPr>
              <a:t>Location</a:t>
            </a:r>
            <a:endParaRPr lang="en-US" b="1" dirty="0"/>
          </a:p>
          <a:p>
            <a:r>
              <a:rPr lang="en-US" b="1" dirty="0">
                <a:sym typeface="+mn-ea"/>
              </a:rPr>
              <a:t>Capacity</a:t>
            </a:r>
            <a:endParaRPr lang="en-US" b="1" dirty="0"/>
          </a:p>
          <a:p>
            <a:r>
              <a:rPr lang="en-US" b="1" dirty="0">
                <a:sym typeface="+mn-ea"/>
              </a:rPr>
              <a:t>Estimation</a:t>
            </a:r>
            <a:endParaRPr lang="en-US" b="1" dirty="0"/>
          </a:p>
          <a:p>
            <a:r>
              <a:rPr lang="en-US" b="1" dirty="0" err="1">
                <a:sym typeface="+mn-ea"/>
              </a:rPr>
              <a:t>WStatus</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 y="418433"/>
            <a:ext cx="10571998" cy="970450"/>
          </a:xfrm>
        </p:spPr>
        <p:txBody>
          <a:bodyPr/>
          <a:lstStyle/>
          <a:p>
            <a:r>
              <a:rPr lang="en-US">
                <a:latin typeface="Oswald"/>
              </a:rPr>
              <a:t>Creation of </a:t>
            </a:r>
            <a:r>
              <a:rPr lang="en-US" err="1">
                <a:latin typeface="Oswald"/>
              </a:rPr>
              <a:t>SanitationSystems</a:t>
            </a:r>
            <a:r>
              <a:rPr lang="en-US">
                <a:latin typeface="Oswald"/>
              </a:rPr>
              <a:t> Table</a:t>
            </a:r>
          </a:p>
        </p:txBody>
      </p:sp>
      <p:sp>
        <p:nvSpPr>
          <p:cNvPr id="3" name="Content Placeholder 2"/>
          <p:cNvSpPr>
            <a:spLocks noGrp="1"/>
          </p:cNvSpPr>
          <p:nvPr>
            <p:ph idx="1"/>
          </p:nvPr>
        </p:nvSpPr>
        <p:spPr>
          <a:xfrm>
            <a:off x="732448" y="2711117"/>
            <a:ext cx="10554574" cy="3636511"/>
          </a:xfrm>
        </p:spPr>
        <p:txBody>
          <a:bodyPr>
            <a:normAutofit fontScale="62500" lnSpcReduction="20000"/>
          </a:bodyPr>
          <a:lstStyle/>
          <a:p>
            <a:r>
              <a:rPr lang="en-US">
                <a:latin typeface="Oswald"/>
              </a:rPr>
              <a:t>create table </a:t>
            </a:r>
            <a:r>
              <a:rPr lang="en-US" err="1">
                <a:latin typeface="Oswald"/>
              </a:rPr>
              <a:t>SanitationSystems</a:t>
            </a:r>
            <a:r>
              <a:rPr lang="en-US">
                <a:latin typeface="Oswald"/>
              </a:rPr>
              <a:t> </a:t>
            </a:r>
          </a:p>
          <a:p>
            <a:r>
              <a:rPr lang="en-US">
                <a:latin typeface="Oswald"/>
              </a:rPr>
              <a:t>(</a:t>
            </a:r>
          </a:p>
          <a:p>
            <a:r>
              <a:rPr lang="en-US"/>
              <a:t>    SSID varchar2(4) not null,</a:t>
            </a:r>
          </a:p>
          <a:p>
            <a:r>
              <a:rPr lang="en-US"/>
              <a:t>    </a:t>
            </a:r>
            <a:r>
              <a:rPr lang="en-US" err="1"/>
              <a:t>SStatus</a:t>
            </a:r>
            <a:r>
              <a:rPr lang="en-US"/>
              <a:t> varchar2(15), </a:t>
            </a:r>
          </a:p>
          <a:p>
            <a:r>
              <a:rPr lang="en-US"/>
              <a:t>    SEstimation number(10), </a:t>
            </a:r>
          </a:p>
          <a:p>
            <a:r>
              <a:rPr lang="en-US"/>
              <a:t>    </a:t>
            </a:r>
            <a:r>
              <a:rPr lang="en-US" err="1"/>
              <a:t>Pincode</a:t>
            </a:r>
            <a:r>
              <a:rPr lang="en-US"/>
              <a:t> number(6), </a:t>
            </a:r>
          </a:p>
          <a:p>
            <a:r>
              <a:rPr lang="en-US"/>
              <a:t>    constraint </a:t>
            </a:r>
            <a:r>
              <a:rPr lang="en-US" err="1"/>
              <a:t>pk_SSID</a:t>
            </a:r>
            <a:r>
              <a:rPr lang="en-US"/>
              <a:t> primary key (SSID), </a:t>
            </a:r>
          </a:p>
          <a:p>
            <a:r>
              <a:rPr lang="en-US"/>
              <a:t>    constraint </a:t>
            </a:r>
            <a:r>
              <a:rPr lang="en-US" err="1"/>
              <a:t>fk_SPincode</a:t>
            </a:r>
            <a:r>
              <a:rPr lang="en-US"/>
              <a:t> FOREIGN KEY(</a:t>
            </a:r>
            <a:r>
              <a:rPr lang="en-US" err="1"/>
              <a:t>Pincode</a:t>
            </a:r>
            <a:r>
              <a:rPr lang="en-US"/>
              <a:t>) REFERENCES Location(</a:t>
            </a:r>
            <a:r>
              <a:rPr lang="en-US" err="1"/>
              <a:t>Pincode</a:t>
            </a:r>
            <a:r>
              <a:rPr lang="en-US"/>
              <a:t>) </a:t>
            </a:r>
          </a:p>
          <a:p>
            <a:r>
              <a:rPr lang="en-US"/>
              <a:t>)</a:t>
            </a:r>
          </a:p>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 y="389679"/>
            <a:ext cx="10571998" cy="970450"/>
          </a:xfrm>
        </p:spPr>
        <p:txBody>
          <a:bodyPr/>
          <a:lstStyle/>
          <a:p>
            <a:r>
              <a:rPr lang="en-US">
                <a:latin typeface="Oswald"/>
              </a:rPr>
              <a:t>Insertion Of </a:t>
            </a:r>
            <a:r>
              <a:rPr lang="en-US" err="1">
                <a:latin typeface="Oswald"/>
              </a:rPr>
              <a:t>SanitationSystemsTable</a:t>
            </a:r>
            <a:endParaRPr lang="en-US" err="1"/>
          </a:p>
        </p:txBody>
      </p:sp>
      <p:sp>
        <p:nvSpPr>
          <p:cNvPr id="3" name="Content Placeholder 2"/>
          <p:cNvSpPr>
            <a:spLocks noGrp="1"/>
          </p:cNvSpPr>
          <p:nvPr>
            <p:ph idx="1"/>
          </p:nvPr>
        </p:nvSpPr>
        <p:spPr>
          <a:xfrm>
            <a:off x="775580" y="2452325"/>
            <a:ext cx="10554574" cy="3636511"/>
          </a:xfrm>
        </p:spPr>
        <p:txBody>
          <a:bodyPr>
            <a:normAutofit/>
          </a:bodyPr>
          <a:lstStyle/>
          <a:p>
            <a:endParaRPr lang="en-US" sz="2400"/>
          </a:p>
          <a:p>
            <a:r>
              <a:rPr lang="en-US" sz="2400">
                <a:latin typeface="Oswald"/>
              </a:rPr>
              <a:t>insert into SanitationSystems values('S001','Constructed',2100000,641105);</a:t>
            </a:r>
          </a:p>
          <a:p>
            <a:r>
              <a:rPr lang="en-US" sz="2400">
                <a:latin typeface="Oswald"/>
              </a:rPr>
              <a:t>insert into SanitationSystems values('S002','Constructed',2000000,641041);</a:t>
            </a:r>
          </a:p>
          <a:p>
            <a:r>
              <a:rPr lang="en-US" sz="2400">
                <a:latin typeface="Oswald"/>
              </a:rPr>
              <a:t>insert into SanitationSystems values('S005','Constructed',2000000,641605);</a:t>
            </a:r>
          </a:p>
          <a:p>
            <a:r>
              <a:rPr lang="en-US" sz="2400">
                <a:latin typeface="Oswald"/>
              </a:rPr>
              <a:t>insert into SanitationSystems values('S006','Constructed',1700000,609503);</a:t>
            </a:r>
          </a:p>
          <a:p>
            <a:r>
              <a:rPr lang="en-US" sz="2400">
                <a:latin typeface="Oswald"/>
              </a:rPr>
              <a:t>insert into SanitationSystems values('S009','Constructed',2300000,626126);</a:t>
            </a:r>
          </a:p>
          <a:p>
            <a:endParaRPr lang="en-US" sz="2000">
              <a:latin typeface="Oswald"/>
            </a:endParaRPr>
          </a:p>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p:cNvSpPr>
            <a:spLocks noGrp="1" noRot="1" noChangeAspect="1" noMove="1" noResize="1" noEditPoints="1" noAdjustHandles="1" noChangeArrowheads="1" noChangeShapeType="1" noTextEdit="1"/>
          </p:cNvSpPr>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134349" y="1819275"/>
            <a:ext cx="3606137" cy="4222087"/>
          </a:xfrm>
        </p:spPr>
        <p:txBody>
          <a:bodyPr vert="horz" lIns="91440" tIns="45720" rIns="91440" bIns="45720" rtlCol="0" anchor="t">
            <a:normAutofit/>
          </a:bodyPr>
          <a:lstStyle/>
          <a:p>
            <a:r>
              <a:rPr lang="en-US">
                <a:solidFill>
                  <a:srgbClr val="FEFEFE"/>
                </a:solidFill>
                <a:latin typeface="+mj-lt"/>
              </a:rPr>
              <a:t>Sample Data </a:t>
            </a:r>
          </a:p>
        </p:txBody>
      </p:sp>
      <p:sp>
        <p:nvSpPr>
          <p:cNvPr id="3" name="Content Placeholder 2"/>
          <p:cNvSpPr>
            <a:spLocks noGrp="1"/>
          </p:cNvSpPr>
          <p:nvPr>
            <p:ph idx="1"/>
          </p:nvPr>
        </p:nvSpPr>
        <p:spPr>
          <a:xfrm>
            <a:off x="8134349" y="457199"/>
            <a:ext cx="3247652" cy="1362075"/>
          </a:xfrm>
        </p:spPr>
        <p:txBody>
          <a:bodyPr vert="horz" lIns="91440" tIns="45720" rIns="91440" bIns="45720" rtlCol="0" anchor="b">
            <a:normAutofit/>
          </a:bodyPr>
          <a:lstStyle/>
          <a:p>
            <a:pPr marL="0" indent="0">
              <a:buNone/>
            </a:pPr>
            <a:r>
              <a:rPr lang="en-US" sz="2000" b="1" kern="1200">
                <a:solidFill>
                  <a:srgbClr val="FFFFFF"/>
                </a:solidFill>
                <a:latin typeface="+mn-lt"/>
                <a:ea typeface="+mn-ea"/>
                <a:cs typeface="+mn-cs"/>
              </a:rPr>
              <a:t>SanitationSystems Table</a:t>
            </a:r>
            <a:r>
              <a:rPr lang="en-US" sz="1800" b="1" kern="1200">
                <a:solidFill>
                  <a:srgbClr val="FFFFFF"/>
                </a:solidFill>
                <a:latin typeface="+mn-lt"/>
                <a:ea typeface="+mn-ea"/>
                <a:cs typeface="+mn-cs"/>
              </a:rPr>
              <a:t> </a:t>
            </a:r>
            <a:endParaRPr lang="en-US" sz="18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3"/>
          <a:stretch>
            <a:fillRect/>
          </a:stretch>
        </p:blipFill>
        <p:spPr>
          <a:xfrm>
            <a:off x="643467" y="1348737"/>
            <a:ext cx="6268060" cy="3987355"/>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Families</a:t>
            </a:r>
            <a:r>
              <a:rPr lang="en-US" b="0">
                <a:latin typeface="Oswald"/>
              </a:rPr>
              <a:t> </a:t>
            </a:r>
            <a:r>
              <a:rPr lang="en-US">
                <a:latin typeface="Oswald"/>
              </a:rPr>
              <a:t>Table</a:t>
            </a:r>
          </a:p>
        </p:txBody>
      </p:sp>
      <p:sp>
        <p:nvSpPr>
          <p:cNvPr id="3" name="Content Placeholder 2"/>
          <p:cNvSpPr>
            <a:spLocks noGrp="1"/>
          </p:cNvSpPr>
          <p:nvPr>
            <p:ph idx="1"/>
          </p:nvPr>
        </p:nvSpPr>
        <p:spPr>
          <a:xfrm>
            <a:off x="214863" y="2725495"/>
            <a:ext cx="10554574" cy="3636511"/>
          </a:xfrm>
        </p:spPr>
        <p:txBody>
          <a:bodyPr vert="horz" lIns="91440" tIns="45720" rIns="91440" bIns="45720" rtlCol="0" anchor="ctr">
            <a:noAutofit/>
          </a:bodyPr>
          <a:lstStyle/>
          <a:p>
            <a:r>
              <a:rPr lang="en-US" sz="1600">
                <a:latin typeface="Oswald"/>
              </a:rPr>
              <a:t>create table Families </a:t>
            </a:r>
          </a:p>
          <a:p>
            <a:r>
              <a:rPr lang="en-US" sz="1600">
                <a:latin typeface="Oswald"/>
              </a:rPr>
              <a:t>(</a:t>
            </a:r>
          </a:p>
          <a:p>
            <a:r>
              <a:rPr lang="en-US" sz="1600">
                <a:latin typeface="Oswald"/>
              </a:rPr>
              <a:t>    FID varchar2(6) not null, </a:t>
            </a:r>
          </a:p>
          <a:p>
            <a:r>
              <a:rPr lang="en-US" sz="1600">
                <a:latin typeface="Oswald"/>
              </a:rPr>
              <a:t>    Persons number(2), </a:t>
            </a:r>
          </a:p>
          <a:p>
            <a:r>
              <a:rPr lang="en-US" sz="1600">
                <a:latin typeface="Oswald"/>
              </a:rPr>
              <a:t>    </a:t>
            </a:r>
            <a:r>
              <a:rPr lang="en-US" sz="1600" err="1">
                <a:latin typeface="Oswald"/>
              </a:rPr>
              <a:t>FHead</a:t>
            </a:r>
            <a:r>
              <a:rPr lang="en-US" sz="1600">
                <a:latin typeface="Oswald"/>
              </a:rPr>
              <a:t> varchar2(10), </a:t>
            </a:r>
          </a:p>
          <a:p>
            <a:r>
              <a:rPr lang="en-US" sz="1600">
                <a:latin typeface="Oswald"/>
              </a:rPr>
              <a:t>    Consumption number(5), </a:t>
            </a:r>
          </a:p>
          <a:p>
            <a:r>
              <a:rPr lang="en-US" sz="1600">
                <a:latin typeface="Oswald"/>
              </a:rPr>
              <a:t>    </a:t>
            </a:r>
            <a:r>
              <a:rPr lang="en-US" sz="1600" err="1">
                <a:latin typeface="Oswald"/>
              </a:rPr>
              <a:t>FContact</a:t>
            </a:r>
            <a:r>
              <a:rPr lang="en-US" sz="1600">
                <a:latin typeface="Oswald"/>
              </a:rPr>
              <a:t> number(10), </a:t>
            </a:r>
          </a:p>
          <a:p>
            <a:r>
              <a:rPr lang="en-US" sz="1600">
                <a:latin typeface="Oswald"/>
              </a:rPr>
              <a:t>    </a:t>
            </a:r>
            <a:r>
              <a:rPr lang="en-US" sz="1600" err="1">
                <a:latin typeface="Oswald"/>
              </a:rPr>
              <a:t>Pincode</a:t>
            </a:r>
            <a:r>
              <a:rPr lang="en-US" sz="1600">
                <a:latin typeface="Oswald"/>
              </a:rPr>
              <a:t> number(6), </a:t>
            </a:r>
          </a:p>
          <a:p>
            <a:r>
              <a:rPr lang="en-US" sz="1600">
                <a:latin typeface="Oswald"/>
              </a:rPr>
              <a:t>    constraint </a:t>
            </a:r>
            <a:r>
              <a:rPr lang="en-US" sz="1600" err="1">
                <a:latin typeface="Oswald"/>
              </a:rPr>
              <a:t>pk_FID</a:t>
            </a:r>
            <a:r>
              <a:rPr lang="en-US" sz="1600">
                <a:latin typeface="Oswald"/>
              </a:rPr>
              <a:t> primary key (FID), </a:t>
            </a:r>
          </a:p>
          <a:p>
            <a:r>
              <a:rPr lang="en-US" sz="1600">
                <a:latin typeface="Oswald"/>
              </a:rPr>
              <a:t>    constraint </a:t>
            </a:r>
            <a:r>
              <a:rPr lang="en-US" sz="1600" err="1">
                <a:latin typeface="Oswald"/>
              </a:rPr>
              <a:t>fk_FPincode</a:t>
            </a:r>
            <a:r>
              <a:rPr lang="en-US" sz="1600">
                <a:latin typeface="Oswald"/>
              </a:rPr>
              <a:t> FOREIGN KEY(</a:t>
            </a:r>
            <a:r>
              <a:rPr lang="en-US" sz="1600" err="1">
                <a:latin typeface="Oswald"/>
              </a:rPr>
              <a:t>Pincode</a:t>
            </a:r>
            <a:r>
              <a:rPr lang="en-US" sz="1600">
                <a:latin typeface="Oswald"/>
              </a:rPr>
              <a:t>) REFERENCES Location(</a:t>
            </a:r>
            <a:r>
              <a:rPr lang="en-US" sz="1600" err="1">
                <a:latin typeface="Oswald"/>
              </a:rPr>
              <a:t>Pincode</a:t>
            </a:r>
            <a:r>
              <a:rPr lang="en-US" sz="1600">
                <a:latin typeface="Oswald"/>
              </a:rPr>
              <a:t>) </a:t>
            </a:r>
          </a:p>
          <a:p>
            <a:r>
              <a:rPr lang="en-US" sz="1600">
                <a:latin typeface="Oswald"/>
              </a:rPr>
              <a:t>)</a:t>
            </a:r>
          </a:p>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Families Table</a:t>
            </a:r>
            <a:endParaRPr lang="en-US"/>
          </a:p>
        </p:txBody>
      </p:sp>
      <p:sp>
        <p:nvSpPr>
          <p:cNvPr id="3" name="Content Placeholder 2"/>
          <p:cNvSpPr>
            <a:spLocks noGrp="1"/>
          </p:cNvSpPr>
          <p:nvPr>
            <p:ph idx="1"/>
          </p:nvPr>
        </p:nvSpPr>
        <p:spPr>
          <a:xfrm>
            <a:off x="588674" y="2667986"/>
            <a:ext cx="10554574" cy="3636511"/>
          </a:xfrm>
        </p:spPr>
        <p:txBody>
          <a:bodyPr>
            <a:normAutofit fontScale="55000" lnSpcReduction="20000"/>
          </a:bodyPr>
          <a:lstStyle/>
          <a:p>
            <a:r>
              <a:rPr lang="en-US"/>
              <a:t>insert into Families values('F00001',4,'Ashwin',7500,7358973592,641105);</a:t>
            </a:r>
          </a:p>
          <a:p>
            <a:r>
              <a:rPr lang="en-US"/>
              <a:t>insert into Families values('F00002',3,'Venkat',5000,9391357915,641041);</a:t>
            </a:r>
          </a:p>
          <a:p>
            <a:r>
              <a:rPr lang="en-US"/>
              <a:t>insert into Families values('F00003',8,'Sriram',15000,9989763459,641062);</a:t>
            </a:r>
          </a:p>
          <a:p>
            <a:r>
              <a:rPr lang="en-US"/>
              <a:t>insert into Families values('F00004',6,'Chandu',10000,9676313275,635602);</a:t>
            </a:r>
          </a:p>
          <a:p>
            <a:r>
              <a:rPr lang="en-US"/>
              <a:t>insert into Families values('F00005',2,'Senthil',1500,7702184949,641605);</a:t>
            </a:r>
          </a:p>
          <a:p>
            <a:r>
              <a:rPr lang="en-US"/>
              <a:t>insert into Families values('F00006',7,'Ganesh',13500,8985717469,609503);</a:t>
            </a:r>
          </a:p>
          <a:p>
            <a:r>
              <a:rPr lang="en-US"/>
              <a:t>insert into Families values('F00007',4,'Akash',75000,9490384823,641112);</a:t>
            </a:r>
          </a:p>
          <a:p>
            <a:r>
              <a:rPr lang="en-US"/>
              <a:t>insert into Families values('F00008',3,'RamaRao',5000,8356983593,621702);</a:t>
            </a:r>
          </a:p>
          <a:p>
            <a:r>
              <a:rPr lang="en-US"/>
              <a:t>insert into Families values('F00009',5,'Saravan',9000,9441754535,626126);</a:t>
            </a:r>
          </a:p>
          <a:p>
            <a:r>
              <a:rPr lang="en-US"/>
              <a:t>insert into Families values('F00010',6,'Manoj',10000,8886433659,641655);</a:t>
            </a:r>
          </a:p>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noGrp="1" noRot="1" noChangeAspect="1" noMove="1" noResize="1" noEditPoints="1" noAdjustHandles="1" noChangeArrowheads="1" noChangeShapeType="1" noTextEdit="1"/>
          </p:cNvSpPr>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latin typeface="+mj-lt"/>
              </a:rPr>
              <a:t>Sample Data </a:t>
            </a:r>
          </a:p>
        </p:txBody>
      </p:sp>
      <p:sp>
        <p:nvSpPr>
          <p:cNvPr id="3" name="Content Placeholder 2"/>
          <p:cNvSpPr>
            <a:spLocks noGrp="1"/>
          </p:cNvSpPr>
          <p:nvPr>
            <p:ph idx="1"/>
          </p:nvPr>
        </p:nvSpPr>
        <p:spPr>
          <a:xfrm>
            <a:off x="451514" y="5825437"/>
            <a:ext cx="10930487" cy="469185"/>
          </a:xfrm>
        </p:spPr>
        <p:txBody>
          <a:bodyPr vert="horz" lIns="91440" tIns="45720" rIns="91440" bIns="45720" rtlCol="0" anchor="t">
            <a:normAutofit/>
          </a:bodyPr>
          <a:lstStyle/>
          <a:p>
            <a:pPr marL="0" indent="0">
              <a:buNone/>
            </a:pPr>
            <a:r>
              <a:rPr lang="en-US" sz="2000" b="1" kern="1200">
                <a:solidFill>
                  <a:srgbClr val="FFFFFF"/>
                </a:solidFill>
                <a:latin typeface="+mn-lt"/>
                <a:ea typeface="+mn-ea"/>
                <a:cs typeface="+mn-cs"/>
              </a:rPr>
              <a:t>Families Table</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2"/>
          <a:stretch>
            <a:fillRect/>
          </a:stretch>
        </p:blipFill>
        <p:spPr>
          <a:xfrm>
            <a:off x="1199137" y="332656"/>
            <a:ext cx="9785628" cy="4074672"/>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b="0">
                <a:latin typeface="Oswald"/>
              </a:rPr>
              <a:t> </a:t>
            </a:r>
            <a:r>
              <a:rPr lang="en-US">
                <a:latin typeface="Oswald"/>
              </a:rPr>
              <a:t>Donations Table</a:t>
            </a:r>
          </a:p>
        </p:txBody>
      </p:sp>
      <p:sp>
        <p:nvSpPr>
          <p:cNvPr id="3" name="Content Placeholder 2"/>
          <p:cNvSpPr>
            <a:spLocks noGrp="1"/>
          </p:cNvSpPr>
          <p:nvPr>
            <p:ph idx="1"/>
          </p:nvPr>
        </p:nvSpPr>
        <p:spPr>
          <a:xfrm>
            <a:off x="574297" y="2653608"/>
            <a:ext cx="10554574" cy="3636511"/>
          </a:xfrm>
        </p:spPr>
        <p:txBody>
          <a:bodyPr>
            <a:normAutofit fontScale="62500" lnSpcReduction="20000"/>
          </a:bodyPr>
          <a:lstStyle/>
          <a:p>
            <a:r>
              <a:rPr lang="en-US"/>
              <a:t>create table Donations </a:t>
            </a:r>
          </a:p>
          <a:p>
            <a:r>
              <a:rPr lang="en-US">
                <a:latin typeface="Oswald"/>
              </a:rPr>
              <a:t>(</a:t>
            </a:r>
          </a:p>
          <a:p>
            <a:r>
              <a:rPr lang="en-US">
                <a:latin typeface="Oswald"/>
              </a:rPr>
              <a:t>    </a:t>
            </a:r>
            <a:r>
              <a:rPr lang="en-US" err="1">
                <a:latin typeface="Oswald"/>
              </a:rPr>
              <a:t>TransactionID</a:t>
            </a:r>
            <a:r>
              <a:rPr lang="en-US">
                <a:latin typeface="Oswald"/>
              </a:rPr>
              <a:t> varchar2(6) not null, </a:t>
            </a:r>
          </a:p>
          <a:p>
            <a:r>
              <a:rPr lang="en-US">
                <a:latin typeface="Oswald"/>
              </a:rPr>
              <a:t>    </a:t>
            </a:r>
            <a:r>
              <a:rPr lang="en-US" err="1">
                <a:latin typeface="Oswald"/>
              </a:rPr>
              <a:t>AccountNumber</a:t>
            </a:r>
            <a:r>
              <a:rPr lang="en-US">
                <a:latin typeface="Oswald"/>
              </a:rPr>
              <a:t> number(15), </a:t>
            </a:r>
          </a:p>
          <a:p>
            <a:r>
              <a:rPr lang="en-US">
                <a:latin typeface="Oswald"/>
              </a:rPr>
              <a:t>    Amount number(10,2), </a:t>
            </a:r>
          </a:p>
          <a:p>
            <a:r>
              <a:rPr lang="en-US">
                <a:latin typeface="Oswald"/>
              </a:rPr>
              <a:t>    </a:t>
            </a:r>
            <a:r>
              <a:rPr lang="en-US" err="1">
                <a:latin typeface="Oswald"/>
              </a:rPr>
              <a:t>DContact</a:t>
            </a:r>
            <a:r>
              <a:rPr lang="en-US">
                <a:latin typeface="Oswald"/>
              </a:rPr>
              <a:t> number(10), </a:t>
            </a:r>
          </a:p>
          <a:p>
            <a:r>
              <a:rPr lang="en-US"/>
              <a:t>    </a:t>
            </a:r>
            <a:r>
              <a:rPr lang="en-US" err="1"/>
              <a:t>DDate</a:t>
            </a:r>
            <a:r>
              <a:rPr lang="en-US"/>
              <a:t> varchar2(25), </a:t>
            </a:r>
          </a:p>
          <a:p>
            <a:r>
              <a:rPr lang="en-US"/>
              <a:t>    constraint </a:t>
            </a:r>
            <a:r>
              <a:rPr lang="en-US" err="1"/>
              <a:t>pk_TransactionID</a:t>
            </a:r>
            <a:r>
              <a:rPr lang="en-US"/>
              <a:t> primary key (</a:t>
            </a:r>
            <a:r>
              <a:rPr lang="en-US" err="1"/>
              <a:t>TransactionID</a:t>
            </a:r>
            <a:r>
              <a:rPr lang="en-US"/>
              <a:t>) </a:t>
            </a:r>
          </a:p>
          <a:p>
            <a:r>
              <a:rPr lang="en-US"/>
              <a:t>)</a:t>
            </a:r>
          </a:p>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Insertion Of </a:t>
            </a:r>
            <a:r>
              <a:rPr lang="en-US" err="1">
                <a:latin typeface="Oswald"/>
              </a:rPr>
              <a:t>DonationsTable</a:t>
            </a:r>
            <a:endParaRPr lang="en-US" err="1"/>
          </a:p>
        </p:txBody>
      </p:sp>
      <p:sp>
        <p:nvSpPr>
          <p:cNvPr id="3" name="Content Placeholder 2"/>
          <p:cNvSpPr>
            <a:spLocks noGrp="1"/>
          </p:cNvSpPr>
          <p:nvPr>
            <p:ph idx="1"/>
          </p:nvPr>
        </p:nvSpPr>
        <p:spPr>
          <a:xfrm>
            <a:off x="531165" y="2711117"/>
            <a:ext cx="10554574" cy="3636511"/>
          </a:xfrm>
        </p:spPr>
        <p:txBody>
          <a:bodyPr>
            <a:normAutofit fontScale="55000" lnSpcReduction="20000"/>
          </a:bodyPr>
          <a:lstStyle/>
          <a:p>
            <a:r>
              <a:rPr lang="en-US"/>
              <a:t>insert into Donations values('T00001',123456789009123,1500,9652836888,'2020-01-22');</a:t>
            </a:r>
          </a:p>
          <a:p>
            <a:r>
              <a:rPr lang="en-US"/>
              <a:t>insert into Donations values('T00002',123456769009224,1000,9676313275,'2020-04-11');</a:t>
            </a:r>
          </a:p>
          <a:p>
            <a:r>
              <a:rPr lang="en-US"/>
              <a:t>insert into Donations values('T00003',123565678432156,500,8985546789,'2020-01-02');</a:t>
            </a:r>
          </a:p>
          <a:p>
            <a:r>
              <a:rPr lang="en-US"/>
              <a:t>insert into Donations values('T00004',567895432167889,750,9678654329,'2020-05-07');</a:t>
            </a:r>
          </a:p>
          <a:p>
            <a:r>
              <a:rPr lang="en-US"/>
              <a:t>insert into Donations values('T00005',123564567897656,2500,7702184949,'2020-07-03');</a:t>
            </a:r>
          </a:p>
          <a:p>
            <a:r>
              <a:rPr lang="en-US"/>
              <a:t>insert into Donations values('T00006',678954325689567,1900,9490384823,'2020-01-10');</a:t>
            </a:r>
          </a:p>
          <a:p>
            <a:r>
              <a:rPr lang="en-US"/>
              <a:t>insert into Donations values('T00007',789456345678956,5000,9989654329,'2020-06-06');</a:t>
            </a:r>
          </a:p>
          <a:p>
            <a:r>
              <a:rPr lang="en-US"/>
              <a:t>insert into Donations values('T00008',657894325678976,35000,9989442189,'2020-05-15');</a:t>
            </a:r>
          </a:p>
          <a:p>
            <a:r>
              <a:rPr lang="en-US"/>
              <a:t>insert into Donations values('T00009',456789543267798,550,6302856789,'2020-02-21');</a:t>
            </a:r>
          </a:p>
          <a:p>
            <a:r>
              <a:rPr lang="en-US"/>
              <a:t>insert into Donations values('T00010',345678934523678,300,7302184965,'2020-03-20');</a:t>
            </a:r>
          </a:p>
          <a:p>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noGrp="1" noRot="1" noChangeAspect="1" noMove="1" noResize="1" noEditPoints="1" noAdjustHandles="1" noChangeArrowheads="1" noChangeShapeType="1" noTextEdit="1"/>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94943"/>
            <a:ext cx="11288972" cy="816637"/>
          </a:xfrm>
          <a:effectLst/>
        </p:spPr>
        <p:txBody>
          <a:bodyPr vert="horz" lIns="91440" tIns="45720" rIns="91440" bIns="45720" rtlCol="0" anchor="b">
            <a:normAutofit/>
          </a:bodyPr>
          <a:lstStyle/>
          <a:p>
            <a:r>
              <a:rPr lang="en-US" sz="3200">
                <a:solidFill>
                  <a:srgbClr val="FFFFFF"/>
                </a:solidFill>
                <a:latin typeface="+mj-lt"/>
              </a:rPr>
              <a:t>Sample Data </a:t>
            </a:r>
          </a:p>
        </p:txBody>
      </p:sp>
      <p:sp>
        <p:nvSpPr>
          <p:cNvPr id="3" name="Content Placeholder 2"/>
          <p:cNvSpPr>
            <a:spLocks noGrp="1"/>
          </p:cNvSpPr>
          <p:nvPr>
            <p:ph idx="1"/>
          </p:nvPr>
        </p:nvSpPr>
        <p:spPr>
          <a:xfrm>
            <a:off x="451514" y="1211580"/>
            <a:ext cx="11288972" cy="491490"/>
          </a:xfrm>
        </p:spPr>
        <p:txBody>
          <a:bodyPr vert="horz" lIns="91440" tIns="45720" rIns="91440" bIns="45720" rtlCol="0" anchor="t">
            <a:normAutofit/>
          </a:bodyPr>
          <a:lstStyle/>
          <a:p>
            <a:pPr marL="0" indent="0">
              <a:buNone/>
            </a:pPr>
            <a:r>
              <a:rPr lang="en-US" sz="2000" b="1" kern="1200">
                <a:solidFill>
                  <a:srgbClr val="FFFFFF"/>
                </a:solidFill>
                <a:latin typeface="+mn-lt"/>
                <a:ea typeface="+mn-ea"/>
                <a:cs typeface="+mn-cs"/>
              </a:rPr>
              <a:t>Donations Table</a:t>
            </a:r>
            <a:endParaRPr lang="en-US" sz="2000" kern="1200">
              <a:solidFill>
                <a:srgbClr val="FFFFFF"/>
              </a:solidFill>
              <a:latin typeface="+mn-lt"/>
              <a:ea typeface="+mn-ea"/>
              <a:cs typeface="+mn-cs"/>
            </a:endParaRPr>
          </a:p>
        </p:txBody>
      </p:sp>
      <p:pic>
        <p:nvPicPr>
          <p:cNvPr id="4" name="Picture 4" descr="Table&#10;&#10;Description automatically generated"/>
          <p:cNvPicPr>
            <a:picLocks noChangeAspect="1"/>
          </p:cNvPicPr>
          <p:nvPr/>
        </p:nvPicPr>
        <p:blipFill>
          <a:blip r:embed="rId2"/>
          <a:stretch>
            <a:fillRect/>
          </a:stretch>
        </p:blipFill>
        <p:spPr>
          <a:xfrm>
            <a:off x="1227891" y="2593914"/>
            <a:ext cx="9018072" cy="3691864"/>
          </a:xfrm>
          <a:prstGeom prst="roundRect">
            <a:avLst>
              <a:gd name="adj" fmla="val 3876"/>
            </a:avLst>
          </a:prstGeom>
          <a:ln>
            <a:solidFill>
              <a:schemeClr val="accent1"/>
            </a:solidFill>
          </a:ln>
          <a:effectLst/>
        </p:spPr>
      </p:pic>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Oswald"/>
              </a:rPr>
              <a:t>Creation of </a:t>
            </a:r>
            <a:r>
              <a:rPr lang="en-US" b="0">
                <a:latin typeface="Oswald"/>
              </a:rPr>
              <a:t> </a:t>
            </a:r>
            <a:r>
              <a:rPr lang="en-US">
                <a:latin typeface="Oswald"/>
              </a:rPr>
              <a:t>Expenditure Table</a:t>
            </a:r>
          </a:p>
        </p:txBody>
      </p:sp>
      <p:sp>
        <p:nvSpPr>
          <p:cNvPr id="3" name="Content Placeholder 2"/>
          <p:cNvSpPr>
            <a:spLocks noGrp="1"/>
          </p:cNvSpPr>
          <p:nvPr>
            <p:ph idx="1"/>
          </p:nvPr>
        </p:nvSpPr>
        <p:spPr>
          <a:xfrm>
            <a:off x="-797" y="2826136"/>
            <a:ext cx="10554574" cy="3636511"/>
          </a:xfrm>
        </p:spPr>
        <p:txBody>
          <a:bodyPr vert="horz" lIns="91440" tIns="45720" rIns="91440" bIns="45720" rtlCol="0" anchor="ctr">
            <a:noAutofit/>
          </a:bodyPr>
          <a:lstStyle/>
          <a:p>
            <a:r>
              <a:rPr lang="en-US" sz="1600">
                <a:latin typeface="Oswald"/>
              </a:rPr>
              <a:t>create table Expenditure (</a:t>
            </a:r>
          </a:p>
          <a:p>
            <a:r>
              <a:rPr lang="en-US" sz="1600">
                <a:latin typeface="Oswald"/>
              </a:rPr>
              <a:t>    </a:t>
            </a:r>
            <a:r>
              <a:rPr lang="en-US" sz="1600" err="1">
                <a:latin typeface="Oswald"/>
              </a:rPr>
              <a:t>ExpenseID</a:t>
            </a:r>
            <a:r>
              <a:rPr lang="en-US" sz="1600">
                <a:latin typeface="Oswald"/>
              </a:rPr>
              <a:t> varchar2(6) not null, </a:t>
            </a:r>
          </a:p>
          <a:p>
            <a:r>
              <a:rPr lang="en-US" sz="1600">
                <a:latin typeface="Oswald"/>
              </a:rPr>
              <a:t>    EDate varchar2(25), </a:t>
            </a:r>
          </a:p>
          <a:p>
            <a:r>
              <a:rPr lang="en-US" sz="1600">
                <a:latin typeface="Oswald"/>
              </a:rPr>
              <a:t>    </a:t>
            </a:r>
            <a:r>
              <a:rPr lang="en-US" sz="1600" err="1">
                <a:latin typeface="Oswald"/>
              </a:rPr>
              <a:t>EmpID</a:t>
            </a:r>
            <a:r>
              <a:rPr lang="en-US" sz="1600">
                <a:latin typeface="Oswald"/>
              </a:rPr>
              <a:t> varchar2(4), </a:t>
            </a:r>
          </a:p>
          <a:p>
            <a:r>
              <a:rPr lang="en-US" sz="1600">
                <a:latin typeface="Oswald"/>
              </a:rPr>
              <a:t>    WSID varchar2(4), </a:t>
            </a:r>
          </a:p>
          <a:p>
            <a:r>
              <a:rPr lang="en-US" sz="1600">
                <a:latin typeface="Oswald"/>
              </a:rPr>
              <a:t>    SSID varchar2(4), </a:t>
            </a:r>
          </a:p>
          <a:p>
            <a:r>
              <a:rPr lang="en-US" sz="1600">
                <a:latin typeface="Oswald"/>
              </a:rPr>
              <a:t>    </a:t>
            </a:r>
            <a:r>
              <a:rPr lang="en-US" sz="1600" err="1">
                <a:latin typeface="Oswald"/>
              </a:rPr>
              <a:t>EAmount</a:t>
            </a:r>
            <a:r>
              <a:rPr lang="en-US" sz="1600">
                <a:latin typeface="Oswald"/>
              </a:rPr>
              <a:t> number(10,2), </a:t>
            </a:r>
          </a:p>
          <a:p>
            <a:r>
              <a:rPr lang="en-US" sz="1600">
                <a:latin typeface="Oswald"/>
              </a:rPr>
              <a:t>    constraint </a:t>
            </a:r>
            <a:r>
              <a:rPr lang="en-US" sz="1600" err="1">
                <a:latin typeface="Oswald"/>
              </a:rPr>
              <a:t>pk_ExpenseID</a:t>
            </a:r>
            <a:r>
              <a:rPr lang="en-US" sz="1600">
                <a:latin typeface="Oswald"/>
              </a:rPr>
              <a:t> primary key (</a:t>
            </a:r>
            <a:r>
              <a:rPr lang="en-US" sz="1600" err="1">
                <a:latin typeface="Oswald"/>
              </a:rPr>
              <a:t>ExpenseID</a:t>
            </a:r>
            <a:r>
              <a:rPr lang="en-US" sz="1600">
                <a:latin typeface="Oswald"/>
              </a:rPr>
              <a:t>), </a:t>
            </a:r>
          </a:p>
          <a:p>
            <a:r>
              <a:rPr lang="en-US" sz="1600">
                <a:latin typeface="Oswald"/>
              </a:rPr>
              <a:t>    constraint </a:t>
            </a:r>
            <a:r>
              <a:rPr lang="en-US" sz="1600" err="1">
                <a:latin typeface="Oswald"/>
              </a:rPr>
              <a:t>fk_EmpID</a:t>
            </a:r>
            <a:r>
              <a:rPr lang="en-US" sz="1600">
                <a:latin typeface="Oswald"/>
              </a:rPr>
              <a:t> FOREIGN KEY(</a:t>
            </a:r>
            <a:r>
              <a:rPr lang="en-US" sz="1600" err="1">
                <a:latin typeface="Oswald"/>
              </a:rPr>
              <a:t>EmpID</a:t>
            </a:r>
            <a:r>
              <a:rPr lang="en-US" sz="1600">
                <a:latin typeface="Oswald"/>
              </a:rPr>
              <a:t>) REFERENCES Employee(</a:t>
            </a:r>
            <a:r>
              <a:rPr lang="en-US" sz="1600" err="1">
                <a:latin typeface="Oswald"/>
              </a:rPr>
              <a:t>EmpID</a:t>
            </a:r>
            <a:r>
              <a:rPr lang="en-US" sz="1600">
                <a:latin typeface="Oswald"/>
              </a:rPr>
              <a:t>), </a:t>
            </a:r>
          </a:p>
          <a:p>
            <a:r>
              <a:rPr lang="en-US" sz="1600">
                <a:latin typeface="Oswald"/>
              </a:rPr>
              <a:t>    constraint </a:t>
            </a:r>
            <a:r>
              <a:rPr lang="en-US" sz="1600" err="1">
                <a:latin typeface="Oswald"/>
              </a:rPr>
              <a:t>fk_EWSID</a:t>
            </a:r>
            <a:r>
              <a:rPr lang="en-US" sz="1600">
                <a:latin typeface="Oswald"/>
              </a:rPr>
              <a:t> FOREIGN KEY(WSID) REFERENCES </a:t>
            </a:r>
            <a:r>
              <a:rPr lang="en-US" sz="1600" err="1">
                <a:latin typeface="Oswald"/>
              </a:rPr>
              <a:t>WaterSource</a:t>
            </a:r>
            <a:r>
              <a:rPr lang="en-US" sz="1600">
                <a:latin typeface="Oswald"/>
              </a:rPr>
              <a:t>(WSID), </a:t>
            </a:r>
          </a:p>
          <a:p>
            <a:r>
              <a:rPr lang="en-US" sz="1600">
                <a:latin typeface="Oswald"/>
              </a:rPr>
              <a:t>    constraint </a:t>
            </a:r>
            <a:r>
              <a:rPr lang="en-US" sz="1600" err="1">
                <a:latin typeface="Oswald"/>
              </a:rPr>
              <a:t>fk_SSID</a:t>
            </a:r>
            <a:r>
              <a:rPr lang="en-US" sz="1600">
                <a:latin typeface="Oswald"/>
              </a:rPr>
              <a:t> FOREIGN KEY(SSID) REFERENCES </a:t>
            </a:r>
            <a:r>
              <a:rPr lang="en-US" sz="1600" err="1">
                <a:latin typeface="Oswald"/>
              </a:rPr>
              <a:t>SanitationSystems</a:t>
            </a:r>
            <a:r>
              <a:rPr lang="en-US" sz="1600">
                <a:latin typeface="Oswald"/>
              </a:rPr>
              <a:t>(SSID) )</a:t>
            </a:r>
          </a:p>
          <a:p>
            <a:endParaRPr lang="en-US" sz="1600">
              <a:latin typeface="Oswald"/>
            </a:endParaRPr>
          </a:p>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363</TotalTime>
  <Words>4533</Words>
  <Application>Microsoft Office PowerPoint</Application>
  <PresentationFormat>Widescreen</PresentationFormat>
  <Paragraphs>694</Paragraphs>
  <Slides>127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127</vt:i4>
      </vt:variant>
    </vt:vector>
  </HeadingPairs>
  <TitlesOfParts>
    <vt:vector size="134" baseType="lpstr">
      <vt:lpstr>Arial</vt:lpstr>
      <vt:lpstr>Calibri</vt:lpstr>
      <vt:lpstr>Century Gothic</vt:lpstr>
      <vt:lpstr>Oswald</vt:lpstr>
      <vt:lpstr>Times New Roman</vt:lpstr>
      <vt:lpstr>Wingdings 2</vt:lpstr>
      <vt:lpstr>Quotable</vt:lpstr>
      <vt:lpstr>RURAL WATER SUPPLY AND SANITATION SYSTEM</vt:lpstr>
      <vt:lpstr>Overview</vt:lpstr>
      <vt:lpstr>Overview</vt:lpstr>
      <vt:lpstr>Introduction</vt:lpstr>
      <vt:lpstr> Abstract</vt:lpstr>
      <vt:lpstr>Abstract</vt:lpstr>
      <vt:lpstr>ER Diagram</vt:lpstr>
      <vt:lpstr>ER diagram -Entities</vt:lpstr>
      <vt:lpstr>ER diagram - Attributes</vt:lpstr>
      <vt:lpstr>ER diagram - Attributes</vt:lpstr>
      <vt:lpstr>ER diagram - Attributes</vt:lpstr>
      <vt:lpstr>ER diagram - Attributes</vt:lpstr>
      <vt:lpstr>ER diagram - Attributes</vt:lpstr>
      <vt:lpstr>ER diagram - Attributes</vt:lpstr>
      <vt:lpstr>ER diagram - Attributes</vt:lpstr>
      <vt:lpstr>ER diagram - Attributes</vt:lpstr>
      <vt:lpstr>ER diagram -Relationships</vt:lpstr>
      <vt:lpstr>ER diagram - Relationships</vt:lpstr>
      <vt:lpstr>Enhanced ER Diagram</vt:lpstr>
      <vt:lpstr>ER to Relational schema mapping</vt:lpstr>
      <vt:lpstr>User interface screens - Home screen</vt:lpstr>
      <vt:lpstr>User interface screens  - Abstract page</vt:lpstr>
      <vt:lpstr>User Interface Screens - Donation form</vt:lpstr>
      <vt:lpstr>User Interface Screens - Donation form </vt:lpstr>
      <vt:lpstr>User Interface Screens - Donar table </vt:lpstr>
      <vt:lpstr>Overview</vt:lpstr>
      <vt:lpstr>Initial Water_Supply_and_Sanitation Table</vt:lpstr>
      <vt:lpstr>  Functional Dependencies</vt:lpstr>
      <vt:lpstr>Dependency Diagram of Normalized Schema</vt:lpstr>
      <vt:lpstr>Functional Dependency Closure</vt:lpstr>
      <vt:lpstr>Functional Dependency Closure</vt:lpstr>
      <vt:lpstr>Functional Dependency Closure</vt:lpstr>
      <vt:lpstr>Functional Dependency Closure</vt:lpstr>
      <vt:lpstr>Functional Dependency Closure</vt:lpstr>
      <vt:lpstr>Functional Dependency Closure</vt:lpstr>
      <vt:lpstr>Functional Dependency Closure</vt:lpstr>
      <vt:lpstr>Functional Dependency Closure</vt:lpstr>
      <vt:lpstr>Functional Dependency Closure</vt:lpstr>
      <vt:lpstr>Attribute Closure</vt:lpstr>
      <vt:lpstr>Attribute Closure</vt:lpstr>
      <vt:lpstr>Canonical cover</vt:lpstr>
      <vt:lpstr>Canonical cover</vt:lpstr>
      <vt:lpstr>Canonical cover</vt:lpstr>
      <vt:lpstr>Canonical cover</vt:lpstr>
      <vt:lpstr>Canonical cover</vt:lpstr>
      <vt:lpstr>Canonical cover</vt:lpstr>
      <vt:lpstr>Super Keys</vt:lpstr>
      <vt:lpstr>Anomalies</vt:lpstr>
      <vt:lpstr>Conditions for 1NF</vt:lpstr>
      <vt:lpstr>Conditions satisfied and violated by the relation Water_Supply_And_Sanitation_System</vt:lpstr>
      <vt:lpstr>Solution</vt:lpstr>
      <vt:lpstr>Conditions for 2NF</vt:lpstr>
      <vt:lpstr>Dependencies</vt:lpstr>
      <vt:lpstr>Dependencies</vt:lpstr>
      <vt:lpstr>Solution</vt:lpstr>
      <vt:lpstr>Decomposed Relations</vt:lpstr>
      <vt:lpstr>Decomposed Relations</vt:lpstr>
      <vt:lpstr>Conditions for 3NF</vt:lpstr>
      <vt:lpstr>Transitive Dependencies</vt:lpstr>
      <vt:lpstr>Solution</vt:lpstr>
      <vt:lpstr>Checking for BCNF</vt:lpstr>
      <vt:lpstr>Chase Method on Employee</vt:lpstr>
      <vt:lpstr>Attributes and dependency in Employee</vt:lpstr>
      <vt:lpstr>Chase method performed on Employee</vt:lpstr>
      <vt:lpstr>Result</vt:lpstr>
      <vt:lpstr>Chase Method on Water Source</vt:lpstr>
      <vt:lpstr>Attributes and dependency in Employee</vt:lpstr>
      <vt:lpstr>Chase method performed on Employee</vt:lpstr>
      <vt:lpstr>Result</vt:lpstr>
      <vt:lpstr>Dependency preserving</vt:lpstr>
      <vt:lpstr>Dependencies</vt:lpstr>
      <vt:lpstr>Dependencies</vt:lpstr>
      <vt:lpstr>Final schema</vt:lpstr>
      <vt:lpstr>Final Schema</vt:lpstr>
      <vt:lpstr>Creation of  LocationTable</vt:lpstr>
      <vt:lpstr>Insertion Of LocationTable</vt:lpstr>
      <vt:lpstr>Sample Data </vt:lpstr>
      <vt:lpstr>Creation of JobTable</vt:lpstr>
      <vt:lpstr>Insertion Of JobTable</vt:lpstr>
      <vt:lpstr>Sample Data </vt:lpstr>
      <vt:lpstr>Creation of EmployeeTable</vt:lpstr>
      <vt:lpstr>Insertion Of EmployeeTable</vt:lpstr>
      <vt:lpstr>Sample Data </vt:lpstr>
      <vt:lpstr>Creation of WaterSourceTable</vt:lpstr>
      <vt:lpstr>Insertion Of WaterSourceTable</vt:lpstr>
      <vt:lpstr>Sample Data </vt:lpstr>
      <vt:lpstr>Creation of WaterUsage Table</vt:lpstr>
      <vt:lpstr>Insertion Of WaterUsageTable</vt:lpstr>
      <vt:lpstr>Sample Data </vt:lpstr>
      <vt:lpstr>Creation of SanitationSystems Table</vt:lpstr>
      <vt:lpstr>Insertion Of SanitationSystemsTable</vt:lpstr>
      <vt:lpstr>Sample Data </vt:lpstr>
      <vt:lpstr>Creation of Families Table</vt:lpstr>
      <vt:lpstr>Insertion Of Families Table</vt:lpstr>
      <vt:lpstr>Sample Data </vt:lpstr>
      <vt:lpstr>Creation of  Donations Table</vt:lpstr>
      <vt:lpstr>Insertion Of DonationsTable</vt:lpstr>
      <vt:lpstr>Sample Data </vt:lpstr>
      <vt:lpstr>Creation of  Expenditure Table</vt:lpstr>
      <vt:lpstr>Insertion Of ExpenditureTable</vt:lpstr>
      <vt:lpstr>Sample Data </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User Interface Screens</vt:lpstr>
      <vt:lpstr>Connectivity Code</vt:lpstr>
      <vt:lpstr>UI Screen Home Page</vt:lpstr>
      <vt:lpstr>UI Screen – Admin Dashboard</vt:lpstr>
      <vt:lpstr>UI Screen – Analytics (Report)</vt:lpstr>
      <vt:lpstr>UI Screen – Emergency Service Request</vt:lpstr>
      <vt:lpstr>UI Screen – Emergency Output</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bindukr</dc:creator>
  <cp:lastModifiedBy>Venkat</cp:lastModifiedBy>
  <cp:revision>93</cp:revision>
  <dcterms:created xsi:type="dcterms:W3CDTF">2020-09-07T04:59:00Z</dcterms:created>
  <dcterms:modified xsi:type="dcterms:W3CDTF">2020-11-17T22:10:46Z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